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8.jpg" ContentType="image/jpeg"/>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62" r:id="rId5"/>
    <p:sldId id="260" r:id="rId6"/>
    <p:sldId id="261" r:id="rId7"/>
    <p:sldId id="269" r:id="rId8"/>
    <p:sldId id="256" r:id="rId9"/>
    <p:sldId id="263" r:id="rId10"/>
    <p:sldId id="258" r:id="rId11"/>
    <p:sldId id="268" r:id="rId12"/>
    <p:sldId id="266" r:id="rId13"/>
    <p:sldId id="257" r:id="rId14"/>
    <p:sldId id="270"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A52909-D6DA-5345-B6BE-6EDCBA7A40E3}" name="mtg8@rice.edu" initials="mt" userId="S::urn:spo:guest#mtg8@rice.edu::"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15077-1BD4-55BC-BE08-19B1D3AD8765}" v="130" dt="2023-08-27T14:48:28.208"/>
    <p1510:client id="{38112420-CA5B-DAD7-1AD1-6CFF92F5B58B}" v="60" dt="2023-08-27T15:01:02.803"/>
    <p1510:client id="{4095338F-1587-72C8-276A-9EA1D1ABF681}" v="143" dt="2023-08-27T14:31:46.775"/>
    <p1510:client id="{6F932397-8257-427B-B37C-8E9CB5FD752B}" v="2231" dt="2023-08-27T15:23:43.840"/>
    <p1510:client id="{B33C4327-FE94-2B50-B22B-32563F6C00A6}" v="51" dt="2023-08-27T15:17:58.106"/>
    <p1510:client id="{BFA36F3B-2B12-B66C-977C-C7463693F6FA}" v="13" dt="2023-08-27T14:55:54.698"/>
    <p1510:client id="{C8828E73-6456-DE88-1026-C6C5E304C7EB}" v="340" dt="2023-08-27T13:15:03.600"/>
    <p1510:client id="{F6CC0FE0-59EB-DB16-65AF-B2724A79A334}" v="14" dt="2023-08-27T13:21:05.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5" d="100"/>
          <a:sy n="75" d="100"/>
        </p:scale>
        <p:origin x="874" y="48"/>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nj\Downloads\summer_peak_pred.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summer_peak_pred!$H$1</c:f>
              <c:strCache>
                <c:ptCount val="1"/>
                <c:pt idx="0">
                  <c:v>Ercot Base</c:v>
                </c:pt>
              </c:strCache>
            </c:strRef>
          </c:tx>
          <c:spPr>
            <a:solidFill>
              <a:schemeClr val="accent1"/>
            </a:solidFill>
            <a:ln>
              <a:noFill/>
            </a:ln>
            <a:effectLst/>
          </c:spPr>
          <c:invertIfNegative val="0"/>
          <c:dLbls>
            <c:dLbl>
              <c:idx val="0"/>
              <c:layout>
                <c:manualLayout>
                  <c:x val="-1.2731334408019993E-17"/>
                  <c:y val="-0.3664082093904928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9B8-4C55-84F0-1804A5D3D822}"/>
                </c:ext>
              </c:extLst>
            </c:dLbl>
            <c:dLbl>
              <c:idx val="1"/>
              <c:layout>
                <c:manualLayout>
                  <c:x val="0"/>
                  <c:y val="-0.3701501895596383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9B8-4C55-84F0-1804A5D3D822}"/>
                </c:ext>
              </c:extLst>
            </c:dLbl>
            <c:dLbl>
              <c:idx val="2"/>
              <c:layout>
                <c:manualLayout>
                  <c:x val="2.7777777777777779E-3"/>
                  <c:y val="-0.3636497521143190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9B8-4C55-84F0-1804A5D3D822}"/>
                </c:ext>
              </c:extLst>
            </c:dLbl>
            <c:dLbl>
              <c:idx val="3"/>
              <c:layout>
                <c:manualLayout>
                  <c:x val="0"/>
                  <c:y val="-0.3617785797608632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9B8-4C55-84F0-1804A5D3D822}"/>
                </c:ext>
              </c:extLst>
            </c:dLbl>
            <c:dLbl>
              <c:idx val="4"/>
              <c:layout>
                <c:manualLayout>
                  <c:x val="0"/>
                  <c:y val="-0.379602653834937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9B8-4C55-84F0-1804A5D3D822}"/>
                </c:ext>
              </c:extLst>
            </c:dLbl>
            <c:dLbl>
              <c:idx val="5"/>
              <c:layout>
                <c:manualLayout>
                  <c:x val="-1.3888888888888889E-3"/>
                  <c:y val="-0.4264388305628463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fld id="{7E208315-9587-4EAD-B892-E2824200ABCD}" type="VALUE">
                      <a:rPr lang="en-US" smtClean="0"/>
                      <a:pPr>
                        <a:defRPr>
                          <a:latin typeface="Arial" panose="020B0604020202020204" pitchFamily="34" charset="0"/>
                          <a:cs typeface="Arial" panose="020B0604020202020204" pitchFamily="34" charset="0"/>
                        </a:defRPr>
                      </a:pPr>
                      <a:t>[VALUE]</a:t>
                    </a:fld>
                    <a:r>
                      <a:rPr lang="en-US"/>
                      <a:t> (-3)</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5.9722222222222225E-2"/>
                      <c:h val="0.15900481189851268"/>
                    </c:manualLayout>
                  </c15:layout>
                  <c15:dlblFieldTable/>
                  <c15:showDataLabelsRange val="0"/>
                </c:ext>
                <c:ext xmlns:c16="http://schemas.microsoft.com/office/drawing/2014/chart" uri="{C3380CC4-5D6E-409C-BE32-E72D297353CC}">
                  <c16:uniqueId val="{00000007-F9B8-4C55-84F0-1804A5D3D822}"/>
                </c:ext>
              </c:extLst>
            </c:dLbl>
            <c:dLbl>
              <c:idx val="6"/>
              <c:layout>
                <c:manualLayout>
                  <c:x val="0"/>
                  <c:y val="-0.43623815252260134"/>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fld id="{8E6D08FE-6EDC-4A0A-A214-5C1B462E9964}" type="VALUE">
                      <a:rPr lang="en-US" smtClean="0"/>
                      <a:pPr>
                        <a:defRPr>
                          <a:latin typeface="Arial" panose="020B0604020202020204" pitchFamily="34" charset="0"/>
                          <a:cs typeface="Arial" panose="020B0604020202020204" pitchFamily="34" charset="0"/>
                        </a:defRPr>
                      </a:pPr>
                      <a:t>[VALUE]</a:t>
                    </a:fld>
                    <a:r>
                      <a:rPr lang="en-US"/>
                      <a:t> (-2)</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5.6944444444444443E-2"/>
                      <c:h val="0.18215296004666082"/>
                    </c:manualLayout>
                  </c15:layout>
                  <c15:dlblFieldTable/>
                  <c15:showDataLabelsRange val="0"/>
                </c:ext>
                <c:ext xmlns:c16="http://schemas.microsoft.com/office/drawing/2014/chart" uri="{C3380CC4-5D6E-409C-BE32-E72D297353CC}">
                  <c16:uniqueId val="{0000000E-F9B8-4C55-84F0-1804A5D3D822}"/>
                </c:ext>
              </c:extLst>
            </c:dLbl>
            <c:dLbl>
              <c:idx val="7"/>
              <c:layout>
                <c:manualLayout>
                  <c:x val="0"/>
                  <c:y val="-0.43303623505395161"/>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fld id="{EC4505BE-6C04-4526-9A35-D1BA349921F5}" type="VALUE">
                      <a:rPr lang="en-US" smtClean="0"/>
                      <a:pPr>
                        <a:defRPr>
                          <a:latin typeface="Arial" panose="020B0604020202020204" pitchFamily="34" charset="0"/>
                          <a:cs typeface="Arial" panose="020B0604020202020204" pitchFamily="34" charset="0"/>
                        </a:defRPr>
                      </a:pPr>
                      <a:t>[VALUE]</a:t>
                    </a:fld>
                    <a:r>
                      <a:rPr lang="en-US"/>
                      <a:t> (-1)</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5.6944444444444443E-2"/>
                      <c:h val="0.15900481189851268"/>
                    </c:manualLayout>
                  </c15:layout>
                  <c15:dlblFieldTable/>
                  <c15:showDataLabelsRange val="0"/>
                </c:ext>
                <c:ext xmlns:c16="http://schemas.microsoft.com/office/drawing/2014/chart" uri="{C3380CC4-5D6E-409C-BE32-E72D297353CC}">
                  <c16:uniqueId val="{00000010-F9B8-4C55-84F0-1804A5D3D822}"/>
                </c:ext>
              </c:extLst>
            </c:dLbl>
            <c:dLbl>
              <c:idx val="8"/>
              <c:layout>
                <c:manualLayout>
                  <c:x val="1.3887795275590552E-3"/>
                  <c:y val="-0.41505741469816271"/>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4.7249999999999993E-2"/>
                      <c:h val="6.1782589676290453E-2"/>
                    </c:manualLayout>
                  </c15:layout>
                </c:ext>
                <c:ext xmlns:c16="http://schemas.microsoft.com/office/drawing/2014/chart" uri="{C3380CC4-5D6E-409C-BE32-E72D297353CC}">
                  <c16:uniqueId val="{00000013-F9B8-4C55-84F0-1804A5D3D822}"/>
                </c:ext>
              </c:extLst>
            </c:dLbl>
            <c:dLbl>
              <c:idx val="9"/>
              <c:layout>
                <c:manualLayout>
                  <c:x val="-1.0185067526415994E-16"/>
                  <c:y val="-0.44657771945173519"/>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fld id="{870F1C44-A759-4921-968D-441D11D8DC02}" type="VALUE">
                      <a:rPr lang="en-US" smtClean="0"/>
                      <a:pPr>
                        <a:defRPr>
                          <a:latin typeface="Arial" panose="020B0604020202020204" pitchFamily="34" charset="0"/>
                          <a:cs typeface="Arial" panose="020B0604020202020204" pitchFamily="34" charset="0"/>
                        </a:defRPr>
                      </a:pPr>
                      <a:t>[VALUE]</a:t>
                    </a:fld>
                    <a:r>
                      <a:rPr lang="en-US"/>
                      <a:t> (+1)</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7.4333333333333335E-2"/>
                      <c:h val="0.11733814523184602"/>
                    </c:manualLayout>
                  </c15:layout>
                  <c15:dlblFieldTable/>
                  <c15:showDataLabelsRange val="0"/>
                </c:ext>
                <c:ext xmlns:c16="http://schemas.microsoft.com/office/drawing/2014/chart" uri="{C3380CC4-5D6E-409C-BE32-E72D297353CC}">
                  <c16:uniqueId val="{00000014-F9B8-4C55-84F0-1804A5D3D82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summer_peak_pred!$G$2:$G$11</c:f>
              <c:numCache>
                <c:formatCode>0</c:formatCode>
                <c:ptCount val="10"/>
                <c:pt idx="0">
                  <c:v>2018</c:v>
                </c:pt>
                <c:pt idx="1">
                  <c:v>2019</c:v>
                </c:pt>
                <c:pt idx="2">
                  <c:v>2020</c:v>
                </c:pt>
                <c:pt idx="3">
                  <c:v>2021</c:v>
                </c:pt>
                <c:pt idx="4">
                  <c:v>2022</c:v>
                </c:pt>
                <c:pt idx="5">
                  <c:v>2023</c:v>
                </c:pt>
                <c:pt idx="6">
                  <c:v>2024</c:v>
                </c:pt>
                <c:pt idx="7">
                  <c:v>2025</c:v>
                </c:pt>
                <c:pt idx="8">
                  <c:v>2026</c:v>
                </c:pt>
                <c:pt idx="9">
                  <c:v>2027</c:v>
                </c:pt>
              </c:numCache>
            </c:numRef>
          </c:cat>
          <c:val>
            <c:numRef>
              <c:f>summer_peak_pred!$H$2:$H$11</c:f>
              <c:numCache>
                <c:formatCode>0</c:formatCode>
                <c:ptCount val="10"/>
                <c:pt idx="0">
                  <c:v>74</c:v>
                </c:pt>
                <c:pt idx="1">
                  <c:v>75</c:v>
                </c:pt>
                <c:pt idx="2">
                  <c:v>74.5</c:v>
                </c:pt>
                <c:pt idx="3">
                  <c:v>74</c:v>
                </c:pt>
                <c:pt idx="4">
                  <c:v>80</c:v>
                </c:pt>
                <c:pt idx="5">
                  <c:v>82</c:v>
                </c:pt>
                <c:pt idx="6">
                  <c:v>84</c:v>
                </c:pt>
                <c:pt idx="7">
                  <c:v>85</c:v>
                </c:pt>
                <c:pt idx="8">
                  <c:v>87</c:v>
                </c:pt>
                <c:pt idx="9">
                  <c:v>88</c:v>
                </c:pt>
              </c:numCache>
            </c:numRef>
          </c:val>
          <c:extLst>
            <c:ext xmlns:c16="http://schemas.microsoft.com/office/drawing/2014/chart" uri="{C3380CC4-5D6E-409C-BE32-E72D297353CC}">
              <c16:uniqueId val="{00000000-F9B8-4C55-84F0-1804A5D3D822}"/>
            </c:ext>
          </c:extLst>
        </c:ser>
        <c:ser>
          <c:idx val="1"/>
          <c:order val="1"/>
          <c:tx>
            <c:strRef>
              <c:f>summer_peak_pred!$I$1</c:f>
              <c:strCache>
                <c:ptCount val="1"/>
              </c:strCache>
            </c:strRef>
          </c:tx>
          <c:spPr>
            <a:solidFill>
              <a:schemeClr val="accent2"/>
            </a:solidFill>
            <a:ln>
              <a:noFill/>
            </a:ln>
            <a:effectLst/>
          </c:spPr>
          <c:invertIfNegative val="0"/>
          <c:cat>
            <c:numRef>
              <c:f>summer_peak_pred!$G$2:$G$11</c:f>
              <c:numCache>
                <c:formatCode>0</c:formatCode>
                <c:ptCount val="10"/>
                <c:pt idx="0">
                  <c:v>2018</c:v>
                </c:pt>
                <c:pt idx="1">
                  <c:v>2019</c:v>
                </c:pt>
                <c:pt idx="2">
                  <c:v>2020</c:v>
                </c:pt>
                <c:pt idx="3">
                  <c:v>2021</c:v>
                </c:pt>
                <c:pt idx="4">
                  <c:v>2022</c:v>
                </c:pt>
                <c:pt idx="5">
                  <c:v>2023</c:v>
                </c:pt>
                <c:pt idx="6">
                  <c:v>2024</c:v>
                </c:pt>
                <c:pt idx="7">
                  <c:v>2025</c:v>
                </c:pt>
                <c:pt idx="8">
                  <c:v>2026</c:v>
                </c:pt>
                <c:pt idx="9">
                  <c:v>2027</c:v>
                </c:pt>
              </c:numCache>
            </c:numRef>
          </c:cat>
          <c:val>
            <c:numRef>
              <c:f>summer_peak_pred!$I$2:$I$11</c:f>
              <c:numCache>
                <c:formatCode>0</c:formatCode>
                <c:ptCount val="10"/>
                <c:pt idx="0">
                  <c:v>0</c:v>
                </c:pt>
                <c:pt idx="1">
                  <c:v>0</c:v>
                </c:pt>
                <c:pt idx="2">
                  <c:v>0</c:v>
                </c:pt>
                <c:pt idx="3">
                  <c:v>0</c:v>
                </c:pt>
                <c:pt idx="4">
                  <c:v>0</c:v>
                </c:pt>
                <c:pt idx="5">
                  <c:v>-2.504234150000002</c:v>
                </c:pt>
                <c:pt idx="6">
                  <c:v>-2.0960161699999986</c:v>
                </c:pt>
                <c:pt idx="7">
                  <c:v>-0.59730806999999686</c:v>
                </c:pt>
                <c:pt idx="8">
                  <c:v>-7.7217539999992368E-2</c:v>
                </c:pt>
                <c:pt idx="9">
                  <c:v>1.4144901300000043</c:v>
                </c:pt>
              </c:numCache>
            </c:numRef>
          </c:val>
          <c:extLst>
            <c:ext xmlns:c16="http://schemas.microsoft.com/office/drawing/2014/chart" uri="{C3380CC4-5D6E-409C-BE32-E72D297353CC}">
              <c16:uniqueId val="{00000001-F9B8-4C55-84F0-1804A5D3D822}"/>
            </c:ext>
          </c:extLst>
        </c:ser>
        <c:dLbls>
          <c:showLegendKey val="0"/>
          <c:showVal val="0"/>
          <c:showCatName val="0"/>
          <c:showSerName val="0"/>
          <c:showPercent val="0"/>
          <c:showBubbleSize val="0"/>
        </c:dLbls>
        <c:gapWidth val="150"/>
        <c:overlap val="100"/>
        <c:axId val="1502106448"/>
        <c:axId val="254609375"/>
      </c:barChart>
      <c:catAx>
        <c:axId val="1502106448"/>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54609375"/>
        <c:crosses val="autoZero"/>
        <c:auto val="1"/>
        <c:lblAlgn val="ctr"/>
        <c:lblOffset val="100"/>
        <c:noMultiLvlLbl val="0"/>
      </c:catAx>
      <c:valAx>
        <c:axId val="254609375"/>
        <c:scaling>
          <c:orientation val="minMax"/>
          <c:min val="-3"/>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50210644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F58FC-22D0-4CEB-A00B-2F2609524B0A}"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6A942-FDBF-4E9A-B58B-29A215B55320}" type="slidenum">
              <a:rPr lang="en-US" smtClean="0"/>
              <a:t>‹#›</a:t>
            </a:fld>
            <a:endParaRPr lang="en-US"/>
          </a:p>
        </p:txBody>
      </p:sp>
    </p:spTree>
    <p:extLst>
      <p:ext uri="{BB962C8B-B14F-4D97-AF65-F5344CB8AC3E}">
        <p14:creationId xmlns:p14="http://schemas.microsoft.com/office/powerpoint/2010/main" val="2752147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Ni-H : High PSI, increasing energy density, no heating issues because can handle extreme temperatures seen through NASA experiments, no thermal runaway, though hydrogen is flammable, it dissipates quickly to non-flammable concentrations when it escapes </a:t>
            </a:r>
            <a:r>
              <a:rPr lang="en-US" err="1"/>
              <a:t>confinment</a:t>
            </a:r>
            <a:r>
              <a:rPr lang="en-US"/>
              <a:t> and that can be arranged, it is also way less ambient than hydrocarbon or lithium fires. Batteries are low maintenance or maintenance free because there are small dendrite formations that usually happen for batteries on their anodes during charging causing </a:t>
            </a:r>
            <a:r>
              <a:rPr lang="en-US" err="1"/>
              <a:t>degredation</a:t>
            </a:r>
            <a:r>
              <a:rPr lang="en-US"/>
              <a:t>, however it is not there for this battery. Non-toxic chemicals because they are basic chemicals. Cons: Biggest issue is that these are not cost competitive at all, they are super costly in </a:t>
            </a:r>
            <a:r>
              <a:rPr lang="en-US" err="1"/>
              <a:t>comparision</a:t>
            </a:r>
            <a:r>
              <a:rPr lang="en-US"/>
              <a:t> to other batteries</a:t>
            </a:r>
          </a:p>
          <a:p>
            <a:endParaRPr lang="en-US"/>
          </a:p>
          <a:p>
            <a:endParaRPr lang="en-US"/>
          </a:p>
          <a:p>
            <a:endParaRPr lang="en-US"/>
          </a:p>
          <a:p>
            <a:r>
              <a:rPr lang="en-US"/>
              <a:t>Source: </a:t>
            </a:r>
          </a:p>
          <a:p>
            <a:endParaRPr lang="en-US"/>
          </a:p>
          <a:p>
            <a:r>
              <a:rPr lang="en-US"/>
              <a:t>(2). https://undecidedmf.com/why-this-nasa-battery-may-be-the-future-of-energy-storage/</a:t>
            </a:r>
          </a:p>
          <a:p>
            <a:endParaRPr lang="en-US"/>
          </a:p>
          <a:p>
            <a:r>
              <a:rPr lang="en-US"/>
              <a:t>Battery Cycle for SSB: Backward calculation from data in https://www.topspeed.com/solid-state-batteries-important-for-electric-vehicles/#:~:text=Some%20more%20advanced%20solid%2Dstate,before%20showing%20signs%20of%20degradation.</a:t>
            </a:r>
          </a:p>
          <a:p>
            <a:r>
              <a:rPr lang="en-US"/>
              <a:t>Flywheel rated power output: https://www.azom.com/article.aspx?ArticleID=17336#:~:text=Flywheels%20are%20best%20suited%20to,are%20two%20basic%20flywheel%20configurations.</a:t>
            </a:r>
          </a:p>
          <a:p>
            <a:r>
              <a:rPr lang="en-US"/>
              <a:t>Flywheel Degradation: https://www.outlookindia.com/website/story/outlook-spotlight-flywheel-energy-storage-india-amber-kinetics-the-industry-leader/409238</a:t>
            </a:r>
          </a:p>
          <a:p>
            <a:endParaRPr lang="en-US"/>
          </a:p>
          <a:p>
            <a:r>
              <a:rPr lang="en-US"/>
              <a:t>Pros for Lithium : </a:t>
            </a:r>
          </a:p>
          <a:p>
            <a:r>
              <a:rPr lang="en-US"/>
              <a:t>Solid-State Batteries Energy Density: https://www.dnv.com/to2030/technology/are-solid-state-batteries-the-holy-grail-for-2030.html</a:t>
            </a:r>
          </a:p>
        </p:txBody>
      </p:sp>
      <p:sp>
        <p:nvSpPr>
          <p:cNvPr id="4" name="Slide Number Placeholder 3"/>
          <p:cNvSpPr>
            <a:spLocks noGrp="1"/>
          </p:cNvSpPr>
          <p:nvPr>
            <p:ph type="sldNum" sz="quarter" idx="5"/>
          </p:nvPr>
        </p:nvSpPr>
        <p:spPr/>
        <p:txBody>
          <a:bodyPr/>
          <a:lstStyle/>
          <a:p>
            <a:fld id="{83B6A942-FDBF-4E9A-B58B-29A215B55320}" type="slidenum">
              <a:rPr lang="en-US" smtClean="0"/>
              <a:t>1</a:t>
            </a:fld>
            <a:endParaRPr lang="en-US"/>
          </a:p>
        </p:txBody>
      </p:sp>
    </p:spTree>
    <p:extLst>
      <p:ext uri="{BB962C8B-B14F-4D97-AF65-F5344CB8AC3E}">
        <p14:creationId xmlns:p14="http://schemas.microsoft.com/office/powerpoint/2010/main" val="336990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Ni-H : High PSI, increasing energy density, no heating issues because can handle extreme temperatures seen through NASA experiments, no thermal runaway, though hydrogen is flammable, it dissipates quickly to non-flammable concentrations when it escapes </a:t>
            </a:r>
            <a:r>
              <a:rPr lang="en-US" err="1"/>
              <a:t>confinment</a:t>
            </a:r>
            <a:r>
              <a:rPr lang="en-US"/>
              <a:t> and that can be arranged, it is also way less ambient than hydrocarbon or lithium fires. Batteries are low maintenance or maintenance free because there are small dendrite formations that usually happen for batteries on their anodes during charging causing </a:t>
            </a:r>
            <a:r>
              <a:rPr lang="en-US" err="1"/>
              <a:t>degredation</a:t>
            </a:r>
            <a:r>
              <a:rPr lang="en-US"/>
              <a:t>, however it is not there for this battery. Non-toxic chemicals because they are basic chemicals. Cons: Biggest issue is that these are not cost competitive at all, they are super costly in </a:t>
            </a:r>
            <a:r>
              <a:rPr lang="en-US" err="1"/>
              <a:t>comparision</a:t>
            </a:r>
            <a:r>
              <a:rPr lang="en-US"/>
              <a:t> to other batteries</a:t>
            </a:r>
          </a:p>
          <a:p>
            <a:endParaRPr lang="en-US"/>
          </a:p>
          <a:p>
            <a:endParaRPr lang="en-US"/>
          </a:p>
          <a:p>
            <a:endParaRPr lang="en-US"/>
          </a:p>
          <a:p>
            <a:r>
              <a:rPr lang="en-US"/>
              <a:t>Source: </a:t>
            </a:r>
          </a:p>
          <a:p>
            <a:endParaRPr lang="en-US"/>
          </a:p>
          <a:p>
            <a:r>
              <a:rPr lang="en-US"/>
              <a:t>(2). https://undecidedmf.com/why-this-nasa-battery-may-be-the-future-of-energy-storage/</a:t>
            </a:r>
          </a:p>
          <a:p>
            <a:endParaRPr lang="en-US"/>
          </a:p>
          <a:p>
            <a:r>
              <a:rPr lang="en-US"/>
              <a:t>Battery Cycle for SSB: Backward calculation from data in https://www.topspeed.com/solid-state-batteries-important-for-electric-vehicles/#:~:text=Some%20more%20advanced%20solid%2Dstate,before%20showing%20signs%20of%20degradation.</a:t>
            </a:r>
          </a:p>
          <a:p>
            <a:r>
              <a:rPr lang="en-US"/>
              <a:t>Flywheel rated power output: https://www.azom.com/article.aspx?ArticleID=17336#:~:text=Flywheels%20are%20best%20suited%20to,are%20two%20basic%20flywheel%20configurations.</a:t>
            </a:r>
          </a:p>
          <a:p>
            <a:r>
              <a:rPr lang="en-US"/>
              <a:t>Flywheel Degradation: https://www.outlookindia.com/website/story/outlook-spotlight-flywheel-energy-storage-india-amber-kinetics-the-industry-leader/409238</a:t>
            </a:r>
          </a:p>
          <a:p>
            <a:endParaRPr lang="en-US"/>
          </a:p>
          <a:p>
            <a:r>
              <a:rPr lang="en-US"/>
              <a:t>Pros for Lithium : </a:t>
            </a:r>
          </a:p>
          <a:p>
            <a:r>
              <a:rPr lang="en-US"/>
              <a:t>Solid-State Batteries Energy Density: https://www.dnv.com/to2030/technology/are-solid-state-batteries-the-holy-grail-for-2030.html</a:t>
            </a:r>
          </a:p>
        </p:txBody>
      </p:sp>
      <p:sp>
        <p:nvSpPr>
          <p:cNvPr id="4" name="Slide Number Placeholder 3"/>
          <p:cNvSpPr>
            <a:spLocks noGrp="1"/>
          </p:cNvSpPr>
          <p:nvPr>
            <p:ph type="sldNum" sz="quarter" idx="5"/>
          </p:nvPr>
        </p:nvSpPr>
        <p:spPr/>
        <p:txBody>
          <a:bodyPr/>
          <a:lstStyle/>
          <a:p>
            <a:fld id="{83B6A942-FDBF-4E9A-B58B-29A215B55320}" type="slidenum">
              <a:rPr lang="en-US" smtClean="0"/>
              <a:t>2</a:t>
            </a:fld>
            <a:endParaRPr lang="en-US"/>
          </a:p>
        </p:txBody>
      </p:sp>
    </p:spTree>
    <p:extLst>
      <p:ext uri="{BB962C8B-B14F-4D97-AF65-F5344CB8AC3E}">
        <p14:creationId xmlns:p14="http://schemas.microsoft.com/office/powerpoint/2010/main" val="1315991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Ni-H : High PSI, increasing energy density, no heating issues because can handle extreme temperatures seen through NASA experiments, no thermal runaway, though hydrogen is flammable, it dissipates quickly to non-flammable concentrations when it escapes </a:t>
            </a:r>
            <a:r>
              <a:rPr lang="en-US" err="1"/>
              <a:t>confinment</a:t>
            </a:r>
            <a:r>
              <a:rPr lang="en-US"/>
              <a:t> and that can be arranged, it is also way less ambient than hydrocarbon or lithium fires. Batteries are low maintenance or maintenance free because there are small dendrite formations that usually happen for batteries on their anodes during charging causing </a:t>
            </a:r>
            <a:r>
              <a:rPr lang="en-US" err="1"/>
              <a:t>degredation</a:t>
            </a:r>
            <a:r>
              <a:rPr lang="en-US"/>
              <a:t>, however it is not there for this battery. Non-toxic chemicals because they are basic chemicals. Cons: Biggest issue is that these are not cost competitive at all, they are super costly in </a:t>
            </a:r>
            <a:r>
              <a:rPr lang="en-US" err="1"/>
              <a:t>comparision</a:t>
            </a:r>
            <a:r>
              <a:rPr lang="en-US"/>
              <a:t> to other batteries</a:t>
            </a:r>
          </a:p>
          <a:p>
            <a:endParaRPr lang="en-US"/>
          </a:p>
          <a:p>
            <a:endParaRPr lang="en-US"/>
          </a:p>
          <a:p>
            <a:endParaRPr lang="en-US"/>
          </a:p>
          <a:p>
            <a:r>
              <a:rPr lang="en-US"/>
              <a:t>Source: </a:t>
            </a:r>
          </a:p>
          <a:p>
            <a:endParaRPr lang="en-US"/>
          </a:p>
          <a:p>
            <a:r>
              <a:rPr lang="en-US"/>
              <a:t>(2). https://undecidedmf.com/why-this-nasa-battery-may-be-the-future-of-energy-storage/</a:t>
            </a:r>
          </a:p>
          <a:p>
            <a:endParaRPr lang="en-US"/>
          </a:p>
          <a:p>
            <a:r>
              <a:rPr lang="en-US"/>
              <a:t>Battery Cycle for SSB: Backward calculation from data in https://www.topspeed.com/solid-state-batteries-important-for-electric-vehicles/#:~:text=Some%20more%20advanced%20solid%2Dstate,before%20showing%20signs%20of%20degradation.</a:t>
            </a:r>
          </a:p>
          <a:p>
            <a:r>
              <a:rPr lang="en-US"/>
              <a:t>Flywheel rated power output: https://www.azom.com/article.aspx?ArticleID=17336#:~:text=Flywheels%20are%20best%20suited%20to,are%20two%20basic%20flywheel%20configurations.</a:t>
            </a:r>
          </a:p>
          <a:p>
            <a:r>
              <a:rPr lang="en-US"/>
              <a:t>Flywheel Degradation: https://www.outlookindia.com/website/story/outlook-spotlight-flywheel-energy-storage-india-amber-kinetics-the-industry-leader/409238</a:t>
            </a:r>
          </a:p>
          <a:p>
            <a:endParaRPr lang="en-US"/>
          </a:p>
          <a:p>
            <a:r>
              <a:rPr lang="en-US"/>
              <a:t>Pros for Lithium : </a:t>
            </a:r>
          </a:p>
          <a:p>
            <a:r>
              <a:rPr lang="en-US"/>
              <a:t>Solid-State Batteries Energy Density: https://www.dnv.com/to2030/technology/are-solid-state-batteries-the-holy-grail-for-2030.html</a:t>
            </a:r>
          </a:p>
        </p:txBody>
      </p:sp>
      <p:sp>
        <p:nvSpPr>
          <p:cNvPr id="4" name="Slide Number Placeholder 3"/>
          <p:cNvSpPr>
            <a:spLocks noGrp="1"/>
          </p:cNvSpPr>
          <p:nvPr>
            <p:ph type="sldNum" sz="quarter" idx="5"/>
          </p:nvPr>
        </p:nvSpPr>
        <p:spPr/>
        <p:txBody>
          <a:bodyPr/>
          <a:lstStyle/>
          <a:p>
            <a:fld id="{83B6A942-FDBF-4E9A-B58B-29A215B55320}" type="slidenum">
              <a:rPr lang="en-US" smtClean="0"/>
              <a:t>3</a:t>
            </a:fld>
            <a:endParaRPr lang="en-US"/>
          </a:p>
        </p:txBody>
      </p:sp>
    </p:spTree>
    <p:extLst>
      <p:ext uri="{BB962C8B-B14F-4D97-AF65-F5344CB8AC3E}">
        <p14:creationId xmlns:p14="http://schemas.microsoft.com/office/powerpoint/2010/main" val="30399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Ni-H : High PSI, increasing energy density, no heating issues because can handle extreme temperatures seen through NASA experiments, no thermal runaway, though hydrogen is flammable, it dissipates quickly to non-flammable concentrations when it escapes </a:t>
            </a:r>
            <a:r>
              <a:rPr lang="en-US" err="1"/>
              <a:t>confinment</a:t>
            </a:r>
            <a:r>
              <a:rPr lang="en-US"/>
              <a:t> and that can be arranged, it is also way less ambient than hydrocarbon or lithium fires. Batteries are low maintenance or maintenance free because there are small dendrite formations that usually happen for batteries on their anodes during charging causing </a:t>
            </a:r>
            <a:r>
              <a:rPr lang="en-US" err="1"/>
              <a:t>degredation</a:t>
            </a:r>
            <a:r>
              <a:rPr lang="en-US"/>
              <a:t>, however it is not there for this battery. Non-toxic chemicals because they are basic chemicals. Cons: Biggest issue is that these are not cost competitive at all, they are super costly in </a:t>
            </a:r>
            <a:r>
              <a:rPr lang="en-US" err="1"/>
              <a:t>comparision</a:t>
            </a:r>
            <a:r>
              <a:rPr lang="en-US"/>
              <a:t> to other batteries</a:t>
            </a:r>
          </a:p>
          <a:p>
            <a:endParaRPr lang="en-US"/>
          </a:p>
          <a:p>
            <a:endParaRPr lang="en-US"/>
          </a:p>
          <a:p>
            <a:endParaRPr lang="en-US"/>
          </a:p>
          <a:p>
            <a:r>
              <a:rPr lang="en-US"/>
              <a:t>Source: </a:t>
            </a:r>
          </a:p>
          <a:p>
            <a:endParaRPr lang="en-US"/>
          </a:p>
          <a:p>
            <a:r>
              <a:rPr lang="en-US"/>
              <a:t>(2). https://undecidedmf.com/why-this-nasa-battery-may-be-the-future-of-energy-storage/</a:t>
            </a:r>
          </a:p>
          <a:p>
            <a:endParaRPr lang="en-US"/>
          </a:p>
          <a:p>
            <a:r>
              <a:rPr lang="en-US"/>
              <a:t>Battery Cycle for SSB: Backward calculation from data in https://www.topspeed.com/solid-state-batteries-important-for-electric-vehicles/#:~:text=Some%20more%20advanced%20solid%2Dstate,before%20showing%20signs%20of%20degradation.</a:t>
            </a:r>
          </a:p>
          <a:p>
            <a:r>
              <a:rPr lang="en-US"/>
              <a:t>Flywheel rated power output: https://www.azom.com/article.aspx?ArticleID=17336#:~:text=Flywheels%20are%20best%20suited%20to,are%20two%20basic%20flywheel%20configurations.</a:t>
            </a:r>
          </a:p>
          <a:p>
            <a:r>
              <a:rPr lang="en-US"/>
              <a:t>Flywheel Degradation: https://www.outlookindia.com/website/story/outlook-spotlight-flywheel-energy-storage-india-amber-kinetics-the-industry-leader/409238</a:t>
            </a:r>
          </a:p>
          <a:p>
            <a:endParaRPr lang="en-US"/>
          </a:p>
          <a:p>
            <a:r>
              <a:rPr lang="en-US"/>
              <a:t>Pros for Lithium : </a:t>
            </a:r>
          </a:p>
          <a:p>
            <a:r>
              <a:rPr lang="en-US"/>
              <a:t>Solid-State Batteries Energy Density: https://www.dnv.com/to2030/technology/are-solid-state-batteries-the-holy-grail-for-2030.html</a:t>
            </a:r>
          </a:p>
        </p:txBody>
      </p:sp>
      <p:sp>
        <p:nvSpPr>
          <p:cNvPr id="4" name="Slide Number Placeholder 3"/>
          <p:cNvSpPr>
            <a:spLocks noGrp="1"/>
          </p:cNvSpPr>
          <p:nvPr>
            <p:ph type="sldNum" sz="quarter" idx="5"/>
          </p:nvPr>
        </p:nvSpPr>
        <p:spPr/>
        <p:txBody>
          <a:bodyPr/>
          <a:lstStyle/>
          <a:p>
            <a:fld id="{83B6A942-FDBF-4E9A-B58B-29A215B55320}" type="slidenum">
              <a:rPr lang="en-US" smtClean="0"/>
              <a:t>4</a:t>
            </a:fld>
            <a:endParaRPr lang="en-US"/>
          </a:p>
        </p:txBody>
      </p:sp>
    </p:spTree>
    <p:extLst>
      <p:ext uri="{BB962C8B-B14F-4D97-AF65-F5344CB8AC3E}">
        <p14:creationId xmlns:p14="http://schemas.microsoft.com/office/powerpoint/2010/main" val="19480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Ni-H : High PSI, increasing energy density, no heating issues because can handle extreme temperatures seen through NASA experiments, no thermal runaway, though hydrogen is flammable, it dissipates quickly to non-flammable concentrations when it escapes </a:t>
            </a:r>
            <a:r>
              <a:rPr lang="en-US" err="1"/>
              <a:t>confinment</a:t>
            </a:r>
            <a:r>
              <a:rPr lang="en-US"/>
              <a:t> and that can be arranged, it is also way less ambient than hydrocarbon or lithium fires. Batteries are low maintenance or maintenance free because there are small dendrite formations that usually happen for batteries on their anodes during charging causing </a:t>
            </a:r>
            <a:r>
              <a:rPr lang="en-US" err="1"/>
              <a:t>degredation</a:t>
            </a:r>
            <a:r>
              <a:rPr lang="en-US"/>
              <a:t>, however it is not there for this battery. Non-toxic chemicals because they are basic chemicals. Cons: Biggest issue is that these are not cost competitive at all, they are super costly in </a:t>
            </a:r>
            <a:r>
              <a:rPr lang="en-US" err="1"/>
              <a:t>comparision</a:t>
            </a:r>
            <a:r>
              <a:rPr lang="en-US"/>
              <a:t> to other batteries</a:t>
            </a:r>
          </a:p>
          <a:p>
            <a:endParaRPr lang="en-US"/>
          </a:p>
          <a:p>
            <a:endParaRPr lang="en-US"/>
          </a:p>
          <a:p>
            <a:endParaRPr lang="en-US"/>
          </a:p>
          <a:p>
            <a:r>
              <a:rPr lang="en-US"/>
              <a:t>Source: </a:t>
            </a:r>
          </a:p>
          <a:p>
            <a:endParaRPr lang="en-US"/>
          </a:p>
          <a:p>
            <a:r>
              <a:rPr lang="en-US"/>
              <a:t>(2). https://undecidedmf.com/why-this-nasa-battery-may-be-the-future-of-energy-storage/</a:t>
            </a:r>
          </a:p>
          <a:p>
            <a:endParaRPr lang="en-US"/>
          </a:p>
          <a:p>
            <a:r>
              <a:rPr lang="en-US"/>
              <a:t>Battery Cycle for SSB: Backward calculation from data in https://www.topspeed.com/solid-state-batteries-important-for-electric-vehicles/#:~:text=Some%20more%20advanced%20solid%2Dstate,before%20showing%20signs%20of%20degradation.</a:t>
            </a:r>
          </a:p>
          <a:p>
            <a:r>
              <a:rPr lang="en-US"/>
              <a:t>Flywheel rated power output: https://www.azom.com/article.aspx?ArticleID=17336#:~:text=Flywheels%20are%20best%20suited%20to,are%20two%20basic%20flywheel%20configurations.</a:t>
            </a:r>
          </a:p>
          <a:p>
            <a:r>
              <a:rPr lang="en-US"/>
              <a:t>Flywheel Degradation: https://www.outlookindia.com/website/story/outlook-spotlight-flywheel-energy-storage-india-amber-kinetics-the-industry-leader/409238</a:t>
            </a:r>
          </a:p>
          <a:p>
            <a:endParaRPr lang="en-US"/>
          </a:p>
          <a:p>
            <a:r>
              <a:rPr lang="en-US"/>
              <a:t>Solid State Cost of Energy: https://www.google.com/</a:t>
            </a:r>
            <a:r>
              <a:rPr lang="en-US" err="1"/>
              <a:t>search?q</a:t>
            </a:r>
            <a:r>
              <a:rPr lang="en-US"/>
              <a:t>=%24%2FkW+for+solid+state+batteries&amp;rlz=1C1RXQR_enUS970US970&amp;oq=%24%2FkW+for+solid+state+batteries&amp;aqs=chrome..69i57j33i160l2j33i299j33i22i29i30l6.7698j0j1&amp;sourceid=</a:t>
            </a:r>
            <a:r>
              <a:rPr lang="en-US" err="1"/>
              <a:t>chrome&amp;ie</a:t>
            </a:r>
            <a:r>
              <a:rPr lang="en-US"/>
              <a:t>=UTF-8</a:t>
            </a:r>
          </a:p>
          <a:p>
            <a:endParaRPr lang="en-US"/>
          </a:p>
          <a:p>
            <a:r>
              <a:rPr lang="en-US"/>
              <a:t>Pros for Lithium : </a:t>
            </a:r>
          </a:p>
          <a:p>
            <a:r>
              <a:rPr lang="en-US"/>
              <a:t>Solid-State Batteries Energy Density: https://www.dnv.com/to2030/technology/are-solid-state-batteries-the-holy-grail-for-2030.html</a:t>
            </a:r>
          </a:p>
        </p:txBody>
      </p:sp>
      <p:sp>
        <p:nvSpPr>
          <p:cNvPr id="4" name="Slide Number Placeholder 3"/>
          <p:cNvSpPr>
            <a:spLocks noGrp="1"/>
          </p:cNvSpPr>
          <p:nvPr>
            <p:ph type="sldNum" sz="quarter" idx="5"/>
          </p:nvPr>
        </p:nvSpPr>
        <p:spPr/>
        <p:txBody>
          <a:bodyPr/>
          <a:lstStyle/>
          <a:p>
            <a:fld id="{83B6A942-FDBF-4E9A-B58B-29A215B55320}" type="slidenum">
              <a:rPr lang="en-US" smtClean="0"/>
              <a:t>5</a:t>
            </a:fld>
            <a:endParaRPr lang="en-US"/>
          </a:p>
        </p:txBody>
      </p:sp>
    </p:spTree>
    <p:extLst>
      <p:ext uri="{BB962C8B-B14F-4D97-AF65-F5344CB8AC3E}">
        <p14:creationId xmlns:p14="http://schemas.microsoft.com/office/powerpoint/2010/main" val="1365819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24D5-5176-BCE0-0703-41E885A27B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B71725-00CA-A21D-FE4F-ECEDA25939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798E739-48EB-B449-3ECD-9D742A5E4A3E}"/>
              </a:ext>
            </a:extLst>
          </p:cNvPr>
          <p:cNvSpPr>
            <a:spLocks noGrp="1"/>
          </p:cNvSpPr>
          <p:nvPr>
            <p:ph type="sldNum" sz="quarter" idx="12"/>
          </p:nvPr>
        </p:nvSpPr>
        <p:spPr/>
        <p:txBody>
          <a:bodyPr/>
          <a:lstStyle>
            <a:lvl1pPr>
              <a:defRPr/>
            </a:lvl1pPr>
          </a:lstStyle>
          <a:p>
            <a:fld id="{DB0EFC91-238D-4124-AFC2-8489E0EF3E01}" type="slidenum">
              <a:rPr lang="en-US" smtClean="0"/>
              <a:pPr/>
              <a:t>‹#›</a:t>
            </a:fld>
            <a:endParaRPr lang="en-US"/>
          </a:p>
        </p:txBody>
      </p:sp>
    </p:spTree>
    <p:extLst>
      <p:ext uri="{BB962C8B-B14F-4D97-AF65-F5344CB8AC3E}">
        <p14:creationId xmlns:p14="http://schemas.microsoft.com/office/powerpoint/2010/main" val="40105374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3659-1A05-E4C7-2450-6CDC62DFAF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98DE85-D068-859A-9F19-71D3D5A5A0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0E407-FA51-FCBD-2CB3-EB9271CAABB4}"/>
              </a:ext>
            </a:extLst>
          </p:cNvPr>
          <p:cNvSpPr>
            <a:spLocks noGrp="1"/>
          </p:cNvSpPr>
          <p:nvPr>
            <p:ph type="dt" sz="half" idx="10"/>
          </p:nvPr>
        </p:nvSpPr>
        <p:spPr>
          <a:xfrm>
            <a:off x="838200" y="6356350"/>
            <a:ext cx="2743200" cy="365125"/>
          </a:xfrm>
          <a:prstGeom prst="rect">
            <a:avLst/>
          </a:prstGeom>
        </p:spPr>
        <p:txBody>
          <a:bodyPr/>
          <a:lstStyle/>
          <a:p>
            <a:fld id="{75D0A378-946B-417D-846A-2C36FC94A94F}" type="datetime1">
              <a:rPr lang="en-US" smtClean="0"/>
              <a:t>8/27/2023</a:t>
            </a:fld>
            <a:endParaRPr lang="en-US"/>
          </a:p>
        </p:txBody>
      </p:sp>
      <p:sp>
        <p:nvSpPr>
          <p:cNvPr id="5" name="Footer Placeholder 4">
            <a:extLst>
              <a:ext uri="{FF2B5EF4-FFF2-40B4-BE49-F238E27FC236}">
                <a16:creationId xmlns:a16="http://schemas.microsoft.com/office/drawing/2014/main" id="{6E356F90-6E55-9AA1-3CFC-BD99E50968B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9E0B93-C4C1-504F-94DE-54A582E2A620}"/>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404356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9F044F-C326-C971-0CAD-3E55627E3D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00155B-79DC-786F-DD74-4289EFBD03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29E49-3402-A59C-FE81-B13D8C322172}"/>
              </a:ext>
            </a:extLst>
          </p:cNvPr>
          <p:cNvSpPr>
            <a:spLocks noGrp="1"/>
          </p:cNvSpPr>
          <p:nvPr>
            <p:ph type="dt" sz="half" idx="10"/>
          </p:nvPr>
        </p:nvSpPr>
        <p:spPr>
          <a:xfrm>
            <a:off x="838200" y="6356350"/>
            <a:ext cx="2743200" cy="365125"/>
          </a:xfrm>
          <a:prstGeom prst="rect">
            <a:avLst/>
          </a:prstGeom>
        </p:spPr>
        <p:txBody>
          <a:bodyPr/>
          <a:lstStyle/>
          <a:p>
            <a:fld id="{14EF4E4C-C9D6-4EAD-90C6-CB5F648DE5F5}" type="datetime1">
              <a:rPr lang="en-US" smtClean="0"/>
              <a:t>8/27/2023</a:t>
            </a:fld>
            <a:endParaRPr lang="en-US"/>
          </a:p>
        </p:txBody>
      </p:sp>
      <p:sp>
        <p:nvSpPr>
          <p:cNvPr id="5" name="Footer Placeholder 4">
            <a:extLst>
              <a:ext uri="{FF2B5EF4-FFF2-40B4-BE49-F238E27FC236}">
                <a16:creationId xmlns:a16="http://schemas.microsoft.com/office/drawing/2014/main" id="{954FE388-2FF2-72C9-1739-084944110D2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B46377D-92BE-D291-6BEB-AC524D24B01B}"/>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102313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EAFE-36B2-EB5E-C2BF-7C12FEEB3A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406585-8858-3A73-D9D6-4DCE3E431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28CF3-7DB2-0024-03FD-EC6F2B7ADF56}"/>
              </a:ext>
            </a:extLst>
          </p:cNvPr>
          <p:cNvSpPr>
            <a:spLocks noGrp="1"/>
          </p:cNvSpPr>
          <p:nvPr>
            <p:ph type="dt" sz="half" idx="10"/>
          </p:nvPr>
        </p:nvSpPr>
        <p:spPr>
          <a:xfrm>
            <a:off x="838200" y="6356350"/>
            <a:ext cx="2743200" cy="365125"/>
          </a:xfrm>
          <a:prstGeom prst="rect">
            <a:avLst/>
          </a:prstGeom>
        </p:spPr>
        <p:txBody>
          <a:bodyPr/>
          <a:lstStyle/>
          <a:p>
            <a:fld id="{AB54F440-8B7B-45CA-8355-C4B75A33E251}" type="datetime1">
              <a:rPr lang="en-US" smtClean="0"/>
              <a:t>8/27/2023</a:t>
            </a:fld>
            <a:endParaRPr lang="en-US"/>
          </a:p>
        </p:txBody>
      </p:sp>
      <p:sp>
        <p:nvSpPr>
          <p:cNvPr id="5" name="Footer Placeholder 4">
            <a:extLst>
              <a:ext uri="{FF2B5EF4-FFF2-40B4-BE49-F238E27FC236}">
                <a16:creationId xmlns:a16="http://schemas.microsoft.com/office/drawing/2014/main" id="{EF972772-2E28-27B8-7E7C-049C1F6B7D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EC5AF47-50D6-5E51-6F79-C1205F8996EE}"/>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2913333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713F-C85C-AE69-B9F8-BC729D792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7EBA21-DCFF-5229-4799-B959A5F00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8FFB7-4F04-D422-AF64-FC2A1BAE256F}"/>
              </a:ext>
            </a:extLst>
          </p:cNvPr>
          <p:cNvSpPr>
            <a:spLocks noGrp="1"/>
          </p:cNvSpPr>
          <p:nvPr>
            <p:ph type="dt" sz="half" idx="10"/>
          </p:nvPr>
        </p:nvSpPr>
        <p:spPr>
          <a:xfrm>
            <a:off x="838200" y="6356350"/>
            <a:ext cx="2743200" cy="365125"/>
          </a:xfrm>
          <a:prstGeom prst="rect">
            <a:avLst/>
          </a:prstGeom>
        </p:spPr>
        <p:txBody>
          <a:bodyPr/>
          <a:lstStyle/>
          <a:p>
            <a:fld id="{E75BDA73-44B4-43E8-8E71-D4605F2F97F2}" type="datetime1">
              <a:rPr lang="en-US" smtClean="0"/>
              <a:t>8/27/2023</a:t>
            </a:fld>
            <a:endParaRPr lang="en-US"/>
          </a:p>
        </p:txBody>
      </p:sp>
      <p:sp>
        <p:nvSpPr>
          <p:cNvPr id="5" name="Footer Placeholder 4">
            <a:extLst>
              <a:ext uri="{FF2B5EF4-FFF2-40B4-BE49-F238E27FC236}">
                <a16:creationId xmlns:a16="http://schemas.microsoft.com/office/drawing/2014/main" id="{07097B86-3F9A-F9E0-4107-41CDCD4D4B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8D76C0E-3AE7-A835-2CFB-62CBA59093C8}"/>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260323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5575-8ACD-1F17-B89C-CFB4EBE270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D4E5B-5EE4-DC0A-4BFB-F394BB04E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1CF0F1-3D09-A992-CD05-3C6CAAF247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06A884-E8ED-5360-DE1C-5A58553E4E67}"/>
              </a:ext>
            </a:extLst>
          </p:cNvPr>
          <p:cNvSpPr>
            <a:spLocks noGrp="1"/>
          </p:cNvSpPr>
          <p:nvPr>
            <p:ph type="dt" sz="half" idx="10"/>
          </p:nvPr>
        </p:nvSpPr>
        <p:spPr>
          <a:xfrm>
            <a:off x="838200" y="6356350"/>
            <a:ext cx="2743200" cy="365125"/>
          </a:xfrm>
          <a:prstGeom prst="rect">
            <a:avLst/>
          </a:prstGeom>
        </p:spPr>
        <p:txBody>
          <a:bodyPr/>
          <a:lstStyle/>
          <a:p>
            <a:fld id="{7F45EF32-573D-4B07-9A15-6FDF21C3C351}" type="datetime1">
              <a:rPr lang="en-US" smtClean="0"/>
              <a:t>8/27/2023</a:t>
            </a:fld>
            <a:endParaRPr lang="en-US"/>
          </a:p>
        </p:txBody>
      </p:sp>
      <p:sp>
        <p:nvSpPr>
          <p:cNvPr id="6" name="Footer Placeholder 5">
            <a:extLst>
              <a:ext uri="{FF2B5EF4-FFF2-40B4-BE49-F238E27FC236}">
                <a16:creationId xmlns:a16="http://schemas.microsoft.com/office/drawing/2014/main" id="{E2F81FB9-42D7-E63B-366F-1D53BF49B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839F7DF-FC66-24E3-5E4E-2CCDAA03B295}"/>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3428634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EDA7-3049-B710-9D0F-C7102627D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B8E2A2-EF9E-A2B8-721A-52C252D2D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53186-F23C-E70F-66C9-517F7EE6CD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D63965-FF94-358A-5D2D-5706B1DAC2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2CC541-164E-4D69-591F-F00A83D5DA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108ADE-2209-58CA-369B-5B47212179FB}"/>
              </a:ext>
            </a:extLst>
          </p:cNvPr>
          <p:cNvSpPr>
            <a:spLocks noGrp="1"/>
          </p:cNvSpPr>
          <p:nvPr>
            <p:ph type="dt" sz="half" idx="10"/>
          </p:nvPr>
        </p:nvSpPr>
        <p:spPr>
          <a:xfrm>
            <a:off x="838200" y="6356350"/>
            <a:ext cx="2743200" cy="365125"/>
          </a:xfrm>
          <a:prstGeom prst="rect">
            <a:avLst/>
          </a:prstGeom>
        </p:spPr>
        <p:txBody>
          <a:bodyPr/>
          <a:lstStyle/>
          <a:p>
            <a:fld id="{C7574300-2003-41AF-8A8B-19BA9AF556CB}" type="datetime1">
              <a:rPr lang="en-US" smtClean="0"/>
              <a:t>8/27/2023</a:t>
            </a:fld>
            <a:endParaRPr lang="en-US"/>
          </a:p>
        </p:txBody>
      </p:sp>
      <p:sp>
        <p:nvSpPr>
          <p:cNvPr id="8" name="Footer Placeholder 7">
            <a:extLst>
              <a:ext uri="{FF2B5EF4-FFF2-40B4-BE49-F238E27FC236}">
                <a16:creationId xmlns:a16="http://schemas.microsoft.com/office/drawing/2014/main" id="{530618D8-26EC-9A78-9E1F-6179CAA04D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725BB6E-F5B8-6D5E-B7BB-05E56C7B7047}"/>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147436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C043-BA0C-52FE-A561-219B315D96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0CA8E-FE4A-0185-81DD-337F9BE051D4}"/>
              </a:ext>
            </a:extLst>
          </p:cNvPr>
          <p:cNvSpPr>
            <a:spLocks noGrp="1"/>
          </p:cNvSpPr>
          <p:nvPr>
            <p:ph type="dt" sz="half" idx="10"/>
          </p:nvPr>
        </p:nvSpPr>
        <p:spPr>
          <a:xfrm>
            <a:off x="838200" y="6356350"/>
            <a:ext cx="2743200" cy="365125"/>
          </a:xfrm>
          <a:prstGeom prst="rect">
            <a:avLst/>
          </a:prstGeom>
        </p:spPr>
        <p:txBody>
          <a:bodyPr/>
          <a:lstStyle/>
          <a:p>
            <a:fld id="{DEF51055-D1BA-43EF-B00F-725488D0591C}" type="datetime1">
              <a:rPr lang="en-US" smtClean="0"/>
              <a:t>8/27/2023</a:t>
            </a:fld>
            <a:endParaRPr lang="en-US"/>
          </a:p>
        </p:txBody>
      </p:sp>
      <p:sp>
        <p:nvSpPr>
          <p:cNvPr id="4" name="Footer Placeholder 3">
            <a:extLst>
              <a:ext uri="{FF2B5EF4-FFF2-40B4-BE49-F238E27FC236}">
                <a16:creationId xmlns:a16="http://schemas.microsoft.com/office/drawing/2014/main" id="{8AFCFB47-282D-181D-D6B5-3A0746E8E15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A48F1C9-8699-ED85-BF11-667E46802E0D}"/>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222702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3F9C4-2036-5507-6B8E-25B0717A1057}"/>
              </a:ext>
            </a:extLst>
          </p:cNvPr>
          <p:cNvSpPr>
            <a:spLocks noGrp="1"/>
          </p:cNvSpPr>
          <p:nvPr>
            <p:ph type="dt" sz="half" idx="10"/>
          </p:nvPr>
        </p:nvSpPr>
        <p:spPr>
          <a:xfrm>
            <a:off x="838200" y="6356350"/>
            <a:ext cx="2743200" cy="365125"/>
          </a:xfrm>
          <a:prstGeom prst="rect">
            <a:avLst/>
          </a:prstGeom>
        </p:spPr>
        <p:txBody>
          <a:bodyPr/>
          <a:lstStyle/>
          <a:p>
            <a:fld id="{F26857F8-5CA3-45B6-9FFB-577A41BC6FE0}" type="datetime1">
              <a:rPr lang="en-US" smtClean="0"/>
              <a:t>8/27/2023</a:t>
            </a:fld>
            <a:endParaRPr lang="en-US"/>
          </a:p>
        </p:txBody>
      </p:sp>
      <p:sp>
        <p:nvSpPr>
          <p:cNvPr id="3" name="Footer Placeholder 2">
            <a:extLst>
              <a:ext uri="{FF2B5EF4-FFF2-40B4-BE49-F238E27FC236}">
                <a16:creationId xmlns:a16="http://schemas.microsoft.com/office/drawing/2014/main" id="{18175CE0-F28F-0999-0F1F-1C6A1984A5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F0059F3-6944-4248-12F9-4A5E7C04CE1D}"/>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236828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C7BE-6E84-F005-AAB1-A520E229F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869B26-09B3-7BB5-5957-0FBD23FB0E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F74FB2-A113-4491-0C66-7DAFF4D18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44372-6AA9-28B0-BA4E-B4A77E91EB6A}"/>
              </a:ext>
            </a:extLst>
          </p:cNvPr>
          <p:cNvSpPr>
            <a:spLocks noGrp="1"/>
          </p:cNvSpPr>
          <p:nvPr>
            <p:ph type="dt" sz="half" idx="10"/>
          </p:nvPr>
        </p:nvSpPr>
        <p:spPr>
          <a:xfrm>
            <a:off x="838200" y="6356350"/>
            <a:ext cx="2743200" cy="365125"/>
          </a:xfrm>
          <a:prstGeom prst="rect">
            <a:avLst/>
          </a:prstGeom>
        </p:spPr>
        <p:txBody>
          <a:bodyPr/>
          <a:lstStyle/>
          <a:p>
            <a:fld id="{F71CF363-AB4B-4097-8674-C5205E213AA4}" type="datetime1">
              <a:rPr lang="en-US" smtClean="0"/>
              <a:t>8/27/2023</a:t>
            </a:fld>
            <a:endParaRPr lang="en-US"/>
          </a:p>
        </p:txBody>
      </p:sp>
      <p:sp>
        <p:nvSpPr>
          <p:cNvPr id="6" name="Footer Placeholder 5">
            <a:extLst>
              <a:ext uri="{FF2B5EF4-FFF2-40B4-BE49-F238E27FC236}">
                <a16:creationId xmlns:a16="http://schemas.microsoft.com/office/drawing/2014/main" id="{5F6677F8-F121-E336-7B6B-C3CCF612C5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E76853-7D77-F776-6593-D01E1BFCF6F4}"/>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21415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5A77-2700-8EDD-EFF2-BF5E705A11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2DC087-9F54-5B1D-E869-C8D3B763E2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3114AF-1195-0FBC-F85B-D94F40F40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142B70-5613-01A2-48BB-DDB52D5ECCDE}"/>
              </a:ext>
            </a:extLst>
          </p:cNvPr>
          <p:cNvSpPr>
            <a:spLocks noGrp="1"/>
          </p:cNvSpPr>
          <p:nvPr>
            <p:ph type="dt" sz="half" idx="10"/>
          </p:nvPr>
        </p:nvSpPr>
        <p:spPr>
          <a:xfrm>
            <a:off x="838200" y="6356350"/>
            <a:ext cx="2743200" cy="365125"/>
          </a:xfrm>
          <a:prstGeom prst="rect">
            <a:avLst/>
          </a:prstGeom>
        </p:spPr>
        <p:txBody>
          <a:bodyPr/>
          <a:lstStyle/>
          <a:p>
            <a:fld id="{F7236A85-58AF-4DD7-A219-26107BDD8A6A}" type="datetime1">
              <a:rPr lang="en-US" smtClean="0"/>
              <a:t>8/27/2023</a:t>
            </a:fld>
            <a:endParaRPr lang="en-US"/>
          </a:p>
        </p:txBody>
      </p:sp>
      <p:sp>
        <p:nvSpPr>
          <p:cNvPr id="6" name="Footer Placeholder 5">
            <a:extLst>
              <a:ext uri="{FF2B5EF4-FFF2-40B4-BE49-F238E27FC236}">
                <a16:creationId xmlns:a16="http://schemas.microsoft.com/office/drawing/2014/main" id="{8BF8372B-FEFA-38E7-CA03-8FC2EE4FA2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7007D5F-76AC-6631-74B2-3D205B473F08}"/>
              </a:ext>
            </a:extLst>
          </p:cNvPr>
          <p:cNvSpPr>
            <a:spLocks noGrp="1"/>
          </p:cNvSpPr>
          <p:nvPr>
            <p:ph type="sldNum" sz="quarter" idx="12"/>
          </p:nvPr>
        </p:nvSpPr>
        <p:spPr/>
        <p:txBody>
          <a:bodyPr/>
          <a:lstStyle/>
          <a:p>
            <a:fld id="{DB0EFC91-238D-4124-AFC2-8489E0EF3E01}" type="slidenum">
              <a:rPr lang="en-US" smtClean="0"/>
              <a:t>‹#›</a:t>
            </a:fld>
            <a:endParaRPr lang="en-US"/>
          </a:p>
        </p:txBody>
      </p:sp>
    </p:spTree>
    <p:extLst>
      <p:ext uri="{BB962C8B-B14F-4D97-AF65-F5344CB8AC3E}">
        <p14:creationId xmlns:p14="http://schemas.microsoft.com/office/powerpoint/2010/main" val="3092852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B6C0EF-B120-7544-409E-1E6FFC42156A}"/>
              </a:ext>
            </a:extLst>
          </p:cNvPr>
          <p:cNvSpPr>
            <a:spLocks noGrp="1"/>
          </p:cNvSpPr>
          <p:nvPr>
            <p:ph type="title"/>
          </p:nvPr>
        </p:nvSpPr>
        <p:spPr>
          <a:xfrm>
            <a:off x="838200" y="365126"/>
            <a:ext cx="10515600" cy="4635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F87A88-474F-CDB9-A080-279DF4B908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3BF777E-FE5D-AC69-D731-E4B1781CB800}"/>
              </a:ext>
            </a:extLst>
          </p:cNvPr>
          <p:cNvSpPr>
            <a:spLocks noGrp="1"/>
          </p:cNvSpPr>
          <p:nvPr>
            <p:ph type="sldNum" sz="quarter" idx="4"/>
          </p:nvPr>
        </p:nvSpPr>
        <p:spPr>
          <a:xfrm>
            <a:off x="11167739" y="6397685"/>
            <a:ext cx="6477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EFC91-238D-4124-AFC2-8489E0EF3E01}" type="slidenum">
              <a:rPr lang="en-US" smtClean="0"/>
              <a:t>‹#›</a:t>
            </a:fld>
            <a:endParaRPr lang="en-US"/>
          </a:p>
        </p:txBody>
      </p:sp>
      <p:cxnSp>
        <p:nvCxnSpPr>
          <p:cNvPr id="8" name="Straight Connector 7">
            <a:extLst>
              <a:ext uri="{FF2B5EF4-FFF2-40B4-BE49-F238E27FC236}">
                <a16:creationId xmlns:a16="http://schemas.microsoft.com/office/drawing/2014/main" id="{AD8E5E49-9EBC-EBBE-AC13-DE8A74E8DA54}"/>
              </a:ext>
            </a:extLst>
          </p:cNvPr>
          <p:cNvCxnSpPr>
            <a:cxnSpLocks/>
          </p:cNvCxnSpPr>
          <p:nvPr userDrawn="1"/>
        </p:nvCxnSpPr>
        <p:spPr>
          <a:xfrm>
            <a:off x="-15240" y="923925"/>
            <a:ext cx="118306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bject 2">
            <a:extLst>
              <a:ext uri="{FF2B5EF4-FFF2-40B4-BE49-F238E27FC236}">
                <a16:creationId xmlns:a16="http://schemas.microsoft.com/office/drawing/2014/main" id="{58CD7854-9B27-1FFF-D02A-C070BA685825}"/>
              </a:ext>
            </a:extLst>
          </p:cNvPr>
          <p:cNvSpPr/>
          <p:nvPr userDrawn="1"/>
        </p:nvSpPr>
        <p:spPr>
          <a:xfrm>
            <a:off x="0" y="6781800"/>
            <a:ext cx="12192000" cy="76200"/>
          </a:xfrm>
          <a:custGeom>
            <a:avLst/>
            <a:gdLst/>
            <a:ahLst/>
            <a:cxnLst/>
            <a:rect l="l" t="t" r="r" b="b"/>
            <a:pathLst>
              <a:path w="12192000" h="76200">
                <a:moveTo>
                  <a:pt x="12192000" y="0"/>
                </a:moveTo>
                <a:lnTo>
                  <a:pt x="0" y="0"/>
                </a:lnTo>
                <a:lnTo>
                  <a:pt x="0" y="76200"/>
                </a:lnTo>
                <a:lnTo>
                  <a:pt x="12192000" y="76200"/>
                </a:lnTo>
                <a:lnTo>
                  <a:pt x="12192000" y="0"/>
                </a:lnTo>
                <a:close/>
              </a:path>
            </a:pathLst>
          </a:custGeom>
          <a:solidFill>
            <a:schemeClr val="accent6">
              <a:lumMod val="50000"/>
            </a:schemeClr>
          </a:solidFill>
        </p:spPr>
        <p:txBody>
          <a:bodyPr wrap="square" lIns="0" tIns="0" rIns="0" bIns="0" rtlCol="0"/>
          <a:lstStyle/>
          <a:p>
            <a:endParaRPr/>
          </a:p>
        </p:txBody>
      </p:sp>
    </p:spTree>
    <p:extLst>
      <p:ext uri="{BB962C8B-B14F-4D97-AF65-F5344CB8AC3E}">
        <p14:creationId xmlns:p14="http://schemas.microsoft.com/office/powerpoint/2010/main" val="2939574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8.jp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package" Target="../embeddings/Microsoft_Excel_Worksheet.xlsx"/></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people climbing a mountain&#10;&#10;Description automatically generated">
            <a:extLst>
              <a:ext uri="{FF2B5EF4-FFF2-40B4-BE49-F238E27FC236}">
                <a16:creationId xmlns:a16="http://schemas.microsoft.com/office/drawing/2014/main" id="{CD910DC4-C999-15C9-5D5C-3152C77EC6B9}"/>
              </a:ext>
            </a:extLst>
          </p:cNvPr>
          <p:cNvPicPr>
            <a:picLocks noChangeAspect="1"/>
          </p:cNvPicPr>
          <p:nvPr/>
        </p:nvPicPr>
        <p:blipFill>
          <a:blip r:embed="rId3">
            <a:alphaModFix amt="20000"/>
          </a:blip>
          <a:stretch>
            <a:fillRect/>
          </a:stretch>
        </p:blipFill>
        <p:spPr>
          <a:xfrm>
            <a:off x="3313" y="7040"/>
            <a:ext cx="12300447" cy="6860484"/>
          </a:xfrm>
          <a:prstGeom prst="rect">
            <a:avLst/>
          </a:prstGeom>
        </p:spPr>
      </p:pic>
      <p:sp>
        <p:nvSpPr>
          <p:cNvPr id="42" name="object 28">
            <a:extLst>
              <a:ext uri="{FF2B5EF4-FFF2-40B4-BE49-F238E27FC236}">
                <a16:creationId xmlns:a16="http://schemas.microsoft.com/office/drawing/2014/main" id="{46774E2E-7E09-5C1F-B347-A5D780990182}"/>
              </a:ext>
            </a:extLst>
          </p:cNvPr>
          <p:cNvSpPr/>
          <p:nvPr/>
        </p:nvSpPr>
        <p:spPr>
          <a:xfrm>
            <a:off x="1558257" y="3176714"/>
            <a:ext cx="1500695" cy="1009206"/>
          </a:xfrm>
          <a:custGeom>
            <a:avLst/>
            <a:gdLst/>
            <a:ahLst/>
            <a:cxnLst/>
            <a:rect l="l" t="t" r="r" b="b"/>
            <a:pathLst>
              <a:path w="2560320" h="277495">
                <a:moveTo>
                  <a:pt x="0" y="46227"/>
                </a:moveTo>
                <a:lnTo>
                  <a:pt x="3633" y="28235"/>
                </a:lnTo>
                <a:lnTo>
                  <a:pt x="13541" y="13541"/>
                </a:lnTo>
                <a:lnTo>
                  <a:pt x="28235" y="3633"/>
                </a:lnTo>
                <a:lnTo>
                  <a:pt x="46227" y="0"/>
                </a:lnTo>
                <a:lnTo>
                  <a:pt x="2514092" y="0"/>
                </a:lnTo>
                <a:lnTo>
                  <a:pt x="2532084" y="3633"/>
                </a:lnTo>
                <a:lnTo>
                  <a:pt x="2546778" y="13541"/>
                </a:lnTo>
                <a:lnTo>
                  <a:pt x="2556686" y="28235"/>
                </a:lnTo>
                <a:lnTo>
                  <a:pt x="2560320" y="46227"/>
                </a:lnTo>
                <a:lnTo>
                  <a:pt x="2560320" y="231139"/>
                </a:lnTo>
                <a:lnTo>
                  <a:pt x="2556686" y="249132"/>
                </a:lnTo>
                <a:lnTo>
                  <a:pt x="2546778" y="263826"/>
                </a:lnTo>
                <a:lnTo>
                  <a:pt x="2532084" y="273734"/>
                </a:lnTo>
                <a:lnTo>
                  <a:pt x="2514092" y="277368"/>
                </a:lnTo>
                <a:lnTo>
                  <a:pt x="46227" y="277368"/>
                </a:lnTo>
                <a:lnTo>
                  <a:pt x="28235" y="273734"/>
                </a:lnTo>
                <a:lnTo>
                  <a:pt x="13541" y="263826"/>
                </a:lnTo>
                <a:lnTo>
                  <a:pt x="3633" y="249132"/>
                </a:lnTo>
                <a:lnTo>
                  <a:pt x="0" y="231139"/>
                </a:lnTo>
                <a:lnTo>
                  <a:pt x="0" y="46227"/>
                </a:lnTo>
                <a:close/>
              </a:path>
            </a:pathLst>
          </a:custGeom>
          <a:ln w="6350">
            <a:noFill/>
          </a:ln>
        </p:spPr>
        <p:txBody>
          <a:bodyPr wrap="square" lIns="0" tIns="0" rIns="0" bIns="0" rtlCol="0"/>
          <a:lstStyle/>
          <a:p>
            <a:endParaRPr lang="en-US">
              <a:solidFill>
                <a:sysClr val="windowText" lastClr="000000"/>
              </a:solidFill>
              <a:latin typeface="Century Gothic"/>
            </a:endParaRPr>
          </a:p>
        </p:txBody>
      </p:sp>
      <p:sp>
        <p:nvSpPr>
          <p:cNvPr id="1035" name="object 17">
            <a:extLst>
              <a:ext uri="{FF2B5EF4-FFF2-40B4-BE49-F238E27FC236}">
                <a16:creationId xmlns:a16="http://schemas.microsoft.com/office/drawing/2014/main" id="{3D6ED163-67E3-F40C-C994-1C4862A483CE}"/>
              </a:ext>
            </a:extLst>
          </p:cNvPr>
          <p:cNvSpPr/>
          <p:nvPr/>
        </p:nvSpPr>
        <p:spPr>
          <a:xfrm>
            <a:off x="8115589" y="3962817"/>
            <a:ext cx="1500695" cy="923925"/>
          </a:xfrm>
          <a:custGeom>
            <a:avLst/>
            <a:gdLst/>
            <a:ahLst/>
            <a:cxnLst/>
            <a:rect l="l" t="t" r="r" b="b"/>
            <a:pathLst>
              <a:path w="2560320" h="923925">
                <a:moveTo>
                  <a:pt x="0" y="62484"/>
                </a:moveTo>
                <a:lnTo>
                  <a:pt x="4905" y="38147"/>
                </a:lnTo>
                <a:lnTo>
                  <a:pt x="18287" y="18288"/>
                </a:lnTo>
                <a:lnTo>
                  <a:pt x="38147" y="4905"/>
                </a:lnTo>
                <a:lnTo>
                  <a:pt x="62484" y="0"/>
                </a:lnTo>
                <a:lnTo>
                  <a:pt x="2497836" y="0"/>
                </a:lnTo>
                <a:lnTo>
                  <a:pt x="2522172" y="4905"/>
                </a:lnTo>
                <a:lnTo>
                  <a:pt x="2542032" y="18288"/>
                </a:lnTo>
                <a:lnTo>
                  <a:pt x="2555414" y="38147"/>
                </a:lnTo>
                <a:lnTo>
                  <a:pt x="2560320" y="62484"/>
                </a:lnTo>
                <a:lnTo>
                  <a:pt x="2560320" y="861060"/>
                </a:lnTo>
                <a:lnTo>
                  <a:pt x="2555414" y="885396"/>
                </a:lnTo>
                <a:lnTo>
                  <a:pt x="2542032" y="905256"/>
                </a:lnTo>
                <a:lnTo>
                  <a:pt x="2522172" y="918638"/>
                </a:lnTo>
                <a:lnTo>
                  <a:pt x="2497836" y="923544"/>
                </a:lnTo>
                <a:lnTo>
                  <a:pt x="62484" y="923544"/>
                </a:lnTo>
                <a:lnTo>
                  <a:pt x="38147" y="918638"/>
                </a:lnTo>
                <a:lnTo>
                  <a:pt x="18287" y="905256"/>
                </a:lnTo>
                <a:lnTo>
                  <a:pt x="4905" y="885396"/>
                </a:lnTo>
                <a:lnTo>
                  <a:pt x="0" y="861060"/>
                </a:lnTo>
                <a:lnTo>
                  <a:pt x="0" y="62484"/>
                </a:lnTo>
                <a:close/>
              </a:path>
            </a:pathLst>
          </a:custGeom>
          <a:ln w="6350">
            <a:noFill/>
          </a:ln>
        </p:spPr>
        <p:txBody>
          <a:bodyPr wrap="square" lIns="0" tIns="0" rIns="0" bIns="0" rtlCol="0"/>
          <a:lstStyle/>
          <a:p>
            <a:endParaRPr lang="en-US">
              <a:solidFill>
                <a:sysClr val="windowText" lastClr="000000"/>
              </a:solidFill>
              <a:latin typeface="Century Gothic"/>
            </a:endParaRPr>
          </a:p>
        </p:txBody>
      </p:sp>
      <p:sp>
        <p:nvSpPr>
          <p:cNvPr id="1038" name="object 17">
            <a:extLst>
              <a:ext uri="{FF2B5EF4-FFF2-40B4-BE49-F238E27FC236}">
                <a16:creationId xmlns:a16="http://schemas.microsoft.com/office/drawing/2014/main" id="{B0F3F4AB-34E6-CC3A-7680-138CD5955F14}"/>
              </a:ext>
            </a:extLst>
          </p:cNvPr>
          <p:cNvSpPr/>
          <p:nvPr/>
        </p:nvSpPr>
        <p:spPr>
          <a:xfrm>
            <a:off x="10224157" y="3995251"/>
            <a:ext cx="1500695" cy="923925"/>
          </a:xfrm>
          <a:custGeom>
            <a:avLst/>
            <a:gdLst/>
            <a:ahLst/>
            <a:cxnLst/>
            <a:rect l="l" t="t" r="r" b="b"/>
            <a:pathLst>
              <a:path w="2560320" h="923925">
                <a:moveTo>
                  <a:pt x="0" y="62484"/>
                </a:moveTo>
                <a:lnTo>
                  <a:pt x="4905" y="38147"/>
                </a:lnTo>
                <a:lnTo>
                  <a:pt x="18287" y="18288"/>
                </a:lnTo>
                <a:lnTo>
                  <a:pt x="38147" y="4905"/>
                </a:lnTo>
                <a:lnTo>
                  <a:pt x="62484" y="0"/>
                </a:lnTo>
                <a:lnTo>
                  <a:pt x="2497836" y="0"/>
                </a:lnTo>
                <a:lnTo>
                  <a:pt x="2522172" y="4905"/>
                </a:lnTo>
                <a:lnTo>
                  <a:pt x="2542032" y="18288"/>
                </a:lnTo>
                <a:lnTo>
                  <a:pt x="2555414" y="38147"/>
                </a:lnTo>
                <a:lnTo>
                  <a:pt x="2560320" y="62484"/>
                </a:lnTo>
                <a:lnTo>
                  <a:pt x="2560320" y="861060"/>
                </a:lnTo>
                <a:lnTo>
                  <a:pt x="2555414" y="885396"/>
                </a:lnTo>
                <a:lnTo>
                  <a:pt x="2542032" y="905256"/>
                </a:lnTo>
                <a:lnTo>
                  <a:pt x="2522172" y="918638"/>
                </a:lnTo>
                <a:lnTo>
                  <a:pt x="2497836" y="923544"/>
                </a:lnTo>
                <a:lnTo>
                  <a:pt x="62484" y="923544"/>
                </a:lnTo>
                <a:lnTo>
                  <a:pt x="38147" y="918638"/>
                </a:lnTo>
                <a:lnTo>
                  <a:pt x="18287" y="905256"/>
                </a:lnTo>
                <a:lnTo>
                  <a:pt x="4905" y="885396"/>
                </a:lnTo>
                <a:lnTo>
                  <a:pt x="0" y="861060"/>
                </a:lnTo>
                <a:lnTo>
                  <a:pt x="0" y="62484"/>
                </a:lnTo>
                <a:close/>
              </a:path>
            </a:pathLst>
          </a:custGeom>
          <a:ln w="6350">
            <a:noFill/>
          </a:ln>
        </p:spPr>
        <p:txBody>
          <a:bodyPr wrap="square" lIns="0" tIns="0" rIns="0" bIns="0" rtlCol="0"/>
          <a:lstStyle/>
          <a:p>
            <a:endParaRPr>
              <a:solidFill>
                <a:sysClr val="windowText" lastClr="000000"/>
              </a:solidFill>
            </a:endParaRPr>
          </a:p>
        </p:txBody>
      </p:sp>
      <p:sp>
        <p:nvSpPr>
          <p:cNvPr id="1050" name="object 17">
            <a:extLst>
              <a:ext uri="{FF2B5EF4-FFF2-40B4-BE49-F238E27FC236}">
                <a16:creationId xmlns:a16="http://schemas.microsoft.com/office/drawing/2014/main" id="{4062504D-49D9-25E6-2F3E-17A31D997DB4}"/>
              </a:ext>
            </a:extLst>
          </p:cNvPr>
          <p:cNvSpPr/>
          <p:nvPr/>
        </p:nvSpPr>
        <p:spPr>
          <a:xfrm>
            <a:off x="1554330" y="3984873"/>
            <a:ext cx="1500695" cy="923925"/>
          </a:xfrm>
          <a:custGeom>
            <a:avLst/>
            <a:gdLst/>
            <a:ahLst/>
            <a:cxnLst/>
            <a:rect l="l" t="t" r="r" b="b"/>
            <a:pathLst>
              <a:path w="2560320" h="923925">
                <a:moveTo>
                  <a:pt x="0" y="62484"/>
                </a:moveTo>
                <a:lnTo>
                  <a:pt x="4905" y="38147"/>
                </a:lnTo>
                <a:lnTo>
                  <a:pt x="18287" y="18288"/>
                </a:lnTo>
                <a:lnTo>
                  <a:pt x="38147" y="4905"/>
                </a:lnTo>
                <a:lnTo>
                  <a:pt x="62484" y="0"/>
                </a:lnTo>
                <a:lnTo>
                  <a:pt x="2497836" y="0"/>
                </a:lnTo>
                <a:lnTo>
                  <a:pt x="2522172" y="4905"/>
                </a:lnTo>
                <a:lnTo>
                  <a:pt x="2542032" y="18288"/>
                </a:lnTo>
                <a:lnTo>
                  <a:pt x="2555414" y="38147"/>
                </a:lnTo>
                <a:lnTo>
                  <a:pt x="2560320" y="62484"/>
                </a:lnTo>
                <a:lnTo>
                  <a:pt x="2560320" y="861060"/>
                </a:lnTo>
                <a:lnTo>
                  <a:pt x="2555414" y="885396"/>
                </a:lnTo>
                <a:lnTo>
                  <a:pt x="2542032" y="905256"/>
                </a:lnTo>
                <a:lnTo>
                  <a:pt x="2522172" y="918638"/>
                </a:lnTo>
                <a:lnTo>
                  <a:pt x="2497836" y="923544"/>
                </a:lnTo>
                <a:lnTo>
                  <a:pt x="62484" y="923544"/>
                </a:lnTo>
                <a:lnTo>
                  <a:pt x="38147" y="918638"/>
                </a:lnTo>
                <a:lnTo>
                  <a:pt x="18287" y="905256"/>
                </a:lnTo>
                <a:lnTo>
                  <a:pt x="4905" y="885396"/>
                </a:lnTo>
                <a:lnTo>
                  <a:pt x="0" y="861060"/>
                </a:lnTo>
                <a:lnTo>
                  <a:pt x="0" y="62484"/>
                </a:lnTo>
                <a:close/>
              </a:path>
            </a:pathLst>
          </a:custGeom>
          <a:ln w="6350">
            <a:noFill/>
          </a:ln>
        </p:spPr>
        <p:txBody>
          <a:bodyPr wrap="square" lIns="0" tIns="0" rIns="0" bIns="0" rtlCol="0"/>
          <a:lstStyle/>
          <a:p>
            <a:endParaRPr lang="en-US">
              <a:solidFill>
                <a:sysClr val="windowText" lastClr="000000"/>
              </a:solidFill>
              <a:latin typeface="Century Gothic"/>
            </a:endParaRPr>
          </a:p>
        </p:txBody>
      </p:sp>
      <p:sp>
        <p:nvSpPr>
          <p:cNvPr id="1054" name="object 17">
            <a:extLst>
              <a:ext uri="{FF2B5EF4-FFF2-40B4-BE49-F238E27FC236}">
                <a16:creationId xmlns:a16="http://schemas.microsoft.com/office/drawing/2014/main" id="{6FDC9BAE-1896-09C7-6F60-D044D36451E7}"/>
              </a:ext>
            </a:extLst>
          </p:cNvPr>
          <p:cNvSpPr/>
          <p:nvPr/>
        </p:nvSpPr>
        <p:spPr>
          <a:xfrm>
            <a:off x="3719581" y="3984873"/>
            <a:ext cx="1500695" cy="923925"/>
          </a:xfrm>
          <a:custGeom>
            <a:avLst/>
            <a:gdLst/>
            <a:ahLst/>
            <a:cxnLst/>
            <a:rect l="l" t="t" r="r" b="b"/>
            <a:pathLst>
              <a:path w="2560320" h="923925">
                <a:moveTo>
                  <a:pt x="0" y="62484"/>
                </a:moveTo>
                <a:lnTo>
                  <a:pt x="4905" y="38147"/>
                </a:lnTo>
                <a:lnTo>
                  <a:pt x="18287" y="18288"/>
                </a:lnTo>
                <a:lnTo>
                  <a:pt x="38147" y="4905"/>
                </a:lnTo>
                <a:lnTo>
                  <a:pt x="62484" y="0"/>
                </a:lnTo>
                <a:lnTo>
                  <a:pt x="2497836" y="0"/>
                </a:lnTo>
                <a:lnTo>
                  <a:pt x="2522172" y="4905"/>
                </a:lnTo>
                <a:lnTo>
                  <a:pt x="2542032" y="18288"/>
                </a:lnTo>
                <a:lnTo>
                  <a:pt x="2555414" y="38147"/>
                </a:lnTo>
                <a:lnTo>
                  <a:pt x="2560320" y="62484"/>
                </a:lnTo>
                <a:lnTo>
                  <a:pt x="2560320" y="861060"/>
                </a:lnTo>
                <a:lnTo>
                  <a:pt x="2555414" y="885396"/>
                </a:lnTo>
                <a:lnTo>
                  <a:pt x="2542032" y="905256"/>
                </a:lnTo>
                <a:lnTo>
                  <a:pt x="2522172" y="918638"/>
                </a:lnTo>
                <a:lnTo>
                  <a:pt x="2497836" y="923544"/>
                </a:lnTo>
                <a:lnTo>
                  <a:pt x="62484" y="923544"/>
                </a:lnTo>
                <a:lnTo>
                  <a:pt x="38147" y="918638"/>
                </a:lnTo>
                <a:lnTo>
                  <a:pt x="18287" y="905256"/>
                </a:lnTo>
                <a:lnTo>
                  <a:pt x="4905" y="885396"/>
                </a:lnTo>
                <a:lnTo>
                  <a:pt x="0" y="861060"/>
                </a:lnTo>
                <a:lnTo>
                  <a:pt x="0" y="62484"/>
                </a:lnTo>
                <a:close/>
              </a:path>
            </a:pathLst>
          </a:custGeom>
          <a:ln w="6350">
            <a:noFill/>
          </a:ln>
        </p:spPr>
        <p:txBody>
          <a:bodyPr wrap="square" lIns="0" tIns="0" rIns="0" bIns="0" rtlCol="0"/>
          <a:lstStyle/>
          <a:p>
            <a:endParaRPr lang="en-US">
              <a:solidFill>
                <a:sysClr val="windowText" lastClr="000000"/>
              </a:solidFill>
              <a:latin typeface="Century Gothic"/>
            </a:endParaRPr>
          </a:p>
        </p:txBody>
      </p:sp>
      <p:sp>
        <p:nvSpPr>
          <p:cNvPr id="1055" name="object 17">
            <a:extLst>
              <a:ext uri="{FF2B5EF4-FFF2-40B4-BE49-F238E27FC236}">
                <a16:creationId xmlns:a16="http://schemas.microsoft.com/office/drawing/2014/main" id="{C90A124A-41A8-8FAE-7B3F-D7F3E1DB4682}"/>
              </a:ext>
            </a:extLst>
          </p:cNvPr>
          <p:cNvSpPr/>
          <p:nvPr/>
        </p:nvSpPr>
        <p:spPr>
          <a:xfrm>
            <a:off x="5951362" y="3984873"/>
            <a:ext cx="1500695" cy="923925"/>
          </a:xfrm>
          <a:custGeom>
            <a:avLst/>
            <a:gdLst/>
            <a:ahLst/>
            <a:cxnLst/>
            <a:rect l="l" t="t" r="r" b="b"/>
            <a:pathLst>
              <a:path w="2560320" h="923925">
                <a:moveTo>
                  <a:pt x="0" y="62484"/>
                </a:moveTo>
                <a:lnTo>
                  <a:pt x="4905" y="38147"/>
                </a:lnTo>
                <a:lnTo>
                  <a:pt x="18287" y="18288"/>
                </a:lnTo>
                <a:lnTo>
                  <a:pt x="38147" y="4905"/>
                </a:lnTo>
                <a:lnTo>
                  <a:pt x="62484" y="0"/>
                </a:lnTo>
                <a:lnTo>
                  <a:pt x="2497836" y="0"/>
                </a:lnTo>
                <a:lnTo>
                  <a:pt x="2522172" y="4905"/>
                </a:lnTo>
                <a:lnTo>
                  <a:pt x="2542032" y="18288"/>
                </a:lnTo>
                <a:lnTo>
                  <a:pt x="2555414" y="38147"/>
                </a:lnTo>
                <a:lnTo>
                  <a:pt x="2560320" y="62484"/>
                </a:lnTo>
                <a:lnTo>
                  <a:pt x="2560320" y="861060"/>
                </a:lnTo>
                <a:lnTo>
                  <a:pt x="2555414" y="885396"/>
                </a:lnTo>
                <a:lnTo>
                  <a:pt x="2542032" y="905256"/>
                </a:lnTo>
                <a:lnTo>
                  <a:pt x="2522172" y="918638"/>
                </a:lnTo>
                <a:lnTo>
                  <a:pt x="2497836" y="923544"/>
                </a:lnTo>
                <a:lnTo>
                  <a:pt x="62484" y="923544"/>
                </a:lnTo>
                <a:lnTo>
                  <a:pt x="38147" y="918638"/>
                </a:lnTo>
                <a:lnTo>
                  <a:pt x="18287" y="905256"/>
                </a:lnTo>
                <a:lnTo>
                  <a:pt x="4905" y="885396"/>
                </a:lnTo>
                <a:lnTo>
                  <a:pt x="0" y="861060"/>
                </a:lnTo>
                <a:lnTo>
                  <a:pt x="0" y="62484"/>
                </a:lnTo>
                <a:close/>
              </a:path>
            </a:pathLst>
          </a:custGeom>
          <a:ln w="6350">
            <a:noFill/>
          </a:ln>
        </p:spPr>
        <p:txBody>
          <a:bodyPr wrap="square" lIns="0" tIns="0" rIns="0" bIns="0" rtlCol="0"/>
          <a:lstStyle/>
          <a:p>
            <a:endParaRPr lang="en-US">
              <a:solidFill>
                <a:sysClr val="windowText" lastClr="000000"/>
              </a:solidFill>
              <a:latin typeface="Century Gothic"/>
            </a:endParaRPr>
          </a:p>
        </p:txBody>
      </p:sp>
      <p:sp>
        <p:nvSpPr>
          <p:cNvPr id="1057" name="Slide Number Placeholder 5">
            <a:extLst>
              <a:ext uri="{FF2B5EF4-FFF2-40B4-BE49-F238E27FC236}">
                <a16:creationId xmlns:a16="http://schemas.microsoft.com/office/drawing/2014/main" id="{B6921E53-F599-08DF-3F0C-A84AE8AB08F2}"/>
              </a:ext>
            </a:extLst>
          </p:cNvPr>
          <p:cNvSpPr>
            <a:spLocks noGrp="1"/>
          </p:cNvSpPr>
          <p:nvPr>
            <p:ph type="sldNum" sz="quarter" idx="12"/>
          </p:nvPr>
        </p:nvSpPr>
        <p:spPr>
          <a:xfrm>
            <a:off x="11167739" y="6397685"/>
            <a:ext cx="647700" cy="365125"/>
          </a:xfrm>
        </p:spPr>
        <p:txBody>
          <a:bodyPr/>
          <a:lstStyle/>
          <a:p>
            <a:r>
              <a:rPr lang="en-US"/>
              <a:t>1</a:t>
            </a:r>
          </a:p>
        </p:txBody>
      </p:sp>
      <p:sp>
        <p:nvSpPr>
          <p:cNvPr id="2" name="TextBox 1">
            <a:extLst>
              <a:ext uri="{FF2B5EF4-FFF2-40B4-BE49-F238E27FC236}">
                <a16:creationId xmlns:a16="http://schemas.microsoft.com/office/drawing/2014/main" id="{B66CD660-F783-5CE5-33C4-86F6EAFD9E89}"/>
              </a:ext>
            </a:extLst>
          </p:cNvPr>
          <p:cNvSpPr txBox="1"/>
          <p:nvPr/>
        </p:nvSpPr>
        <p:spPr>
          <a:xfrm>
            <a:off x="-1" y="0"/>
            <a:ext cx="12191999" cy="3200400"/>
          </a:xfrm>
          <a:prstGeom prst="rect">
            <a:avLst/>
          </a:prstGeom>
          <a:solidFill>
            <a:schemeClr val="bg1"/>
          </a:solidFill>
        </p:spPr>
        <p:txBody>
          <a:bodyPr wrap="square" rtlCol="0">
            <a:spAutoFit/>
          </a:bodyPr>
          <a:lstStyle/>
          <a:p>
            <a:endParaRPr lang="en-US"/>
          </a:p>
        </p:txBody>
      </p:sp>
      <p:grpSp>
        <p:nvGrpSpPr>
          <p:cNvPr id="4" name="object 3">
            <a:extLst>
              <a:ext uri="{FF2B5EF4-FFF2-40B4-BE49-F238E27FC236}">
                <a16:creationId xmlns:a16="http://schemas.microsoft.com/office/drawing/2014/main" id="{F41864C7-3516-B62E-6E20-F17EFCF5E2B0}"/>
              </a:ext>
            </a:extLst>
          </p:cNvPr>
          <p:cNvGrpSpPr/>
          <p:nvPr/>
        </p:nvGrpSpPr>
        <p:grpSpPr>
          <a:xfrm>
            <a:off x="355600" y="421640"/>
            <a:ext cx="11836400" cy="1219200"/>
            <a:chOff x="355600" y="685800"/>
            <a:chExt cx="11836400" cy="1219200"/>
          </a:xfrm>
        </p:grpSpPr>
        <p:pic>
          <p:nvPicPr>
            <p:cNvPr id="5" name="object 4">
              <a:extLst>
                <a:ext uri="{FF2B5EF4-FFF2-40B4-BE49-F238E27FC236}">
                  <a16:creationId xmlns:a16="http://schemas.microsoft.com/office/drawing/2014/main" id="{89B75AED-6395-B824-4009-5C47CC22CADF}"/>
                </a:ext>
              </a:extLst>
            </p:cNvPr>
            <p:cNvPicPr/>
            <p:nvPr/>
          </p:nvPicPr>
          <p:blipFill>
            <a:blip r:embed="rId4" cstate="print"/>
            <a:stretch>
              <a:fillRect/>
            </a:stretch>
          </p:blipFill>
          <p:spPr>
            <a:xfrm>
              <a:off x="355600" y="685800"/>
              <a:ext cx="11836398" cy="1219200"/>
            </a:xfrm>
            <a:prstGeom prst="rect">
              <a:avLst/>
            </a:prstGeom>
          </p:spPr>
        </p:pic>
        <p:sp>
          <p:nvSpPr>
            <p:cNvPr id="6" name="object 5">
              <a:extLst>
                <a:ext uri="{FF2B5EF4-FFF2-40B4-BE49-F238E27FC236}">
                  <a16:creationId xmlns:a16="http://schemas.microsoft.com/office/drawing/2014/main" id="{768E862B-0561-9760-E263-DC1B3281CE15}"/>
                </a:ext>
              </a:extLst>
            </p:cNvPr>
            <p:cNvSpPr/>
            <p:nvPr/>
          </p:nvSpPr>
          <p:spPr>
            <a:xfrm>
              <a:off x="355600" y="1266825"/>
              <a:ext cx="7061200" cy="0"/>
            </a:xfrm>
            <a:custGeom>
              <a:avLst/>
              <a:gdLst/>
              <a:ahLst/>
              <a:cxnLst/>
              <a:rect l="l" t="t" r="r" b="b"/>
              <a:pathLst>
                <a:path w="7061200">
                  <a:moveTo>
                    <a:pt x="0" y="0"/>
                  </a:moveTo>
                  <a:lnTo>
                    <a:pt x="7061200" y="1"/>
                  </a:lnTo>
                </a:path>
              </a:pathLst>
            </a:custGeom>
            <a:ln w="19050">
              <a:solidFill>
                <a:srgbClr val="000000"/>
              </a:solidFill>
            </a:ln>
          </p:spPr>
          <p:txBody>
            <a:bodyPr wrap="square" lIns="0" tIns="0" rIns="0" bIns="0" rtlCol="0"/>
            <a:lstStyle/>
            <a:p>
              <a:endParaRPr/>
            </a:p>
          </p:txBody>
        </p:sp>
      </p:grpSp>
      <p:pic>
        <p:nvPicPr>
          <p:cNvPr id="11" name="Picture 4">
            <a:extLst>
              <a:ext uri="{FF2B5EF4-FFF2-40B4-BE49-F238E27FC236}">
                <a16:creationId xmlns:a16="http://schemas.microsoft.com/office/drawing/2014/main" id="{C04E06B4-86C1-B8AE-BEC5-28D70CE166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88" b="29272"/>
          <a:stretch/>
        </p:blipFill>
        <p:spPr bwMode="auto">
          <a:xfrm>
            <a:off x="3010735" y="362813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object 19">
            <a:extLst>
              <a:ext uri="{FF2B5EF4-FFF2-40B4-BE49-F238E27FC236}">
                <a16:creationId xmlns:a16="http://schemas.microsoft.com/office/drawing/2014/main" id="{8F5F3AC0-0EE9-E471-F336-7C0AB9ED3AA1}"/>
              </a:ext>
            </a:extLst>
          </p:cNvPr>
          <p:cNvSpPr txBox="1"/>
          <p:nvPr/>
        </p:nvSpPr>
        <p:spPr>
          <a:xfrm>
            <a:off x="460625" y="4883491"/>
            <a:ext cx="1464511" cy="821379"/>
          </a:xfrm>
          <a:prstGeom prst="rect">
            <a:avLst/>
          </a:prstGeom>
          <a:ln>
            <a:noFill/>
          </a:ln>
        </p:spPr>
        <p:txBody>
          <a:bodyPr vert="horz" wrap="square" lIns="0" tIns="13335" rIns="0" bIns="0" rtlCol="0" anchor="t">
            <a:spAutoFit/>
          </a:bodyPr>
          <a:lstStyle/>
          <a:p>
            <a:pPr algn="ctr">
              <a:lnSpc>
                <a:spcPct val="100000"/>
              </a:lnSpc>
            </a:pPr>
            <a:r>
              <a:rPr lang="en-US" sz="1050" b="1" i="0" err="1">
                <a:effectLst/>
                <a:latin typeface="Century Gothic"/>
                <a:cs typeface="Arial"/>
              </a:rPr>
              <a:t>Ilirjana</a:t>
            </a:r>
            <a:r>
              <a:rPr lang="en-US" sz="1050" b="1" i="0">
                <a:effectLst/>
                <a:latin typeface="Century Gothic"/>
                <a:cs typeface="Arial"/>
              </a:rPr>
              <a:t> Hyseni</a:t>
            </a:r>
            <a:endParaRPr lang="en-US" sz="1050" spc="65">
              <a:solidFill>
                <a:sysClr val="windowText" lastClr="000000"/>
              </a:solidFill>
              <a:latin typeface="Century Gothic"/>
              <a:cs typeface="Arial"/>
            </a:endParaRPr>
          </a:p>
          <a:p>
            <a:pPr algn="ctr">
              <a:lnSpc>
                <a:spcPct val="100000"/>
              </a:lnSpc>
            </a:pPr>
            <a:endParaRPr lang="en-US" sz="1050" spc="65">
              <a:solidFill>
                <a:sysClr val="windowText" lastClr="000000"/>
              </a:solidFill>
              <a:latin typeface="Century Gothic"/>
              <a:cs typeface="Arial"/>
            </a:endParaRPr>
          </a:p>
          <a:p>
            <a:pPr algn="ctr"/>
            <a:r>
              <a:rPr lang="en-US" sz="1050" spc="65">
                <a:latin typeface="Century Gothic"/>
                <a:cs typeface="Arial"/>
              </a:rPr>
              <a:t>University of Texas </a:t>
            </a:r>
          </a:p>
          <a:p>
            <a:pPr algn="ctr"/>
            <a:r>
              <a:rPr lang="en-US" sz="1050" spc="65">
                <a:latin typeface="Century Gothic"/>
                <a:cs typeface="Arial"/>
              </a:rPr>
              <a:t>Postgrad in Data Science</a:t>
            </a:r>
            <a:endParaRPr lang="en-US" sz="1050">
              <a:latin typeface="Century Gothic"/>
              <a:cs typeface="Arial"/>
            </a:endParaRPr>
          </a:p>
        </p:txBody>
      </p:sp>
      <p:pic>
        <p:nvPicPr>
          <p:cNvPr id="21" name="Picture 8" descr="University of Texas Athletics - Official Athletics Website">
            <a:extLst>
              <a:ext uri="{FF2B5EF4-FFF2-40B4-BE49-F238E27FC236}">
                <a16:creationId xmlns:a16="http://schemas.microsoft.com/office/drawing/2014/main" id="{EB7481A6-E304-0FEB-89A4-431316FB5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17" y="5679452"/>
            <a:ext cx="1019916" cy="1019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rofile photo of Ilirjana Hyseni">
            <a:extLst>
              <a:ext uri="{FF2B5EF4-FFF2-40B4-BE49-F238E27FC236}">
                <a16:creationId xmlns:a16="http://schemas.microsoft.com/office/drawing/2014/main" id="{199F416D-F232-FC62-02DB-4CDB4206BB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241" y="3618453"/>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7B94C05-4ED0-A7DB-B39F-7FDD5C67F798}"/>
              </a:ext>
            </a:extLst>
          </p:cNvPr>
          <p:cNvPicPr>
            <a:picLocks noChangeAspect="1"/>
          </p:cNvPicPr>
          <p:nvPr/>
        </p:nvPicPr>
        <p:blipFill>
          <a:blip r:embed="rId8"/>
          <a:stretch>
            <a:fillRect/>
          </a:stretch>
        </p:blipFill>
        <p:spPr>
          <a:xfrm>
            <a:off x="5350003" y="3657031"/>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4" name="Picture 2" descr="Profile photo of Christopher Wagner">
            <a:extLst>
              <a:ext uri="{FF2B5EF4-FFF2-40B4-BE49-F238E27FC236}">
                <a16:creationId xmlns:a16="http://schemas.microsoft.com/office/drawing/2014/main" id="{98203652-AD2E-9046-EDAB-A654D441AC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2884" y="3657031"/>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 name="Picture 24" descr="A person wearing glasses and a white shirt&#10;&#10;Description automatically generated">
            <a:extLst>
              <a:ext uri="{FF2B5EF4-FFF2-40B4-BE49-F238E27FC236}">
                <a16:creationId xmlns:a16="http://schemas.microsoft.com/office/drawing/2014/main" id="{195DE357-E22C-38C0-79BA-15522E4D62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5764" y="3657031"/>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6" name="object 19">
            <a:extLst>
              <a:ext uri="{FF2B5EF4-FFF2-40B4-BE49-F238E27FC236}">
                <a16:creationId xmlns:a16="http://schemas.microsoft.com/office/drawing/2014/main" id="{92AFC5A9-4A61-B667-D933-0C7C59C348D2}"/>
              </a:ext>
            </a:extLst>
          </p:cNvPr>
          <p:cNvSpPr txBox="1"/>
          <p:nvPr/>
        </p:nvSpPr>
        <p:spPr>
          <a:xfrm>
            <a:off x="2651275" y="4883491"/>
            <a:ext cx="1788974" cy="821379"/>
          </a:xfrm>
          <a:prstGeom prst="rect">
            <a:avLst/>
          </a:prstGeom>
          <a:ln>
            <a:noFill/>
          </a:ln>
        </p:spPr>
        <p:txBody>
          <a:bodyPr vert="horz" wrap="square" lIns="0" tIns="13335" rIns="0" bIns="0" rtlCol="0">
            <a:spAutoFit/>
          </a:bodyPr>
          <a:lstStyle/>
          <a:p>
            <a:pPr algn="ctr">
              <a:lnSpc>
                <a:spcPct val="100000"/>
              </a:lnSpc>
            </a:pPr>
            <a:r>
              <a:rPr lang="en-US" sz="1050" b="1" i="0" dirty="0">
                <a:effectLst/>
                <a:latin typeface="Century Gothic"/>
                <a:cs typeface="Arial" panose="020B0604020202020204" pitchFamily="34" charset="0"/>
              </a:rPr>
              <a:t>Mishel García Vela</a:t>
            </a:r>
          </a:p>
          <a:p>
            <a:pPr algn="ctr">
              <a:lnSpc>
                <a:spcPct val="100000"/>
              </a:lnSpc>
            </a:pPr>
            <a:endParaRPr lang="en-US" sz="1050" spc="65" dirty="0">
              <a:solidFill>
                <a:sysClr val="windowText" lastClr="000000"/>
              </a:solidFill>
              <a:latin typeface="Century Gothic"/>
              <a:cs typeface="Arial"/>
            </a:endParaRPr>
          </a:p>
          <a:p>
            <a:pPr algn="ctr">
              <a:lnSpc>
                <a:spcPct val="100000"/>
              </a:lnSpc>
            </a:pPr>
            <a:r>
              <a:rPr lang="en-US" sz="1050" spc="65" dirty="0">
                <a:solidFill>
                  <a:sysClr val="windowText" lastClr="000000"/>
                </a:solidFill>
                <a:latin typeface="Century Gothic"/>
                <a:cs typeface="Arial"/>
              </a:rPr>
              <a:t>Rice University</a:t>
            </a:r>
          </a:p>
          <a:p>
            <a:pPr algn="ctr">
              <a:lnSpc>
                <a:spcPct val="100000"/>
              </a:lnSpc>
            </a:pPr>
            <a:r>
              <a:rPr lang="en-US" sz="1050" spc="65" dirty="0">
                <a:solidFill>
                  <a:sysClr val="windowText" lastClr="000000"/>
                </a:solidFill>
                <a:latin typeface="Century Gothic"/>
                <a:cs typeface="Arial"/>
              </a:rPr>
              <a:t>Masters in Engineering Management</a:t>
            </a:r>
            <a:endParaRPr lang="en-US" sz="1050" dirty="0">
              <a:solidFill>
                <a:sysClr val="windowText" lastClr="000000"/>
              </a:solidFill>
              <a:latin typeface="Century Gothic"/>
              <a:cs typeface="Arial"/>
            </a:endParaRPr>
          </a:p>
        </p:txBody>
      </p:sp>
      <p:pic>
        <p:nvPicPr>
          <p:cNvPr id="2050" name="Picture 2" descr="Rice University – NSC | National Spectrum Consortium">
            <a:extLst>
              <a:ext uri="{FF2B5EF4-FFF2-40B4-BE49-F238E27FC236}">
                <a16:creationId xmlns:a16="http://schemas.microsoft.com/office/drawing/2014/main" id="{19B44205-E5BF-A7AB-1F96-757EC0E4E5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826" y="5482328"/>
            <a:ext cx="1451872" cy="1451872"/>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19">
            <a:extLst>
              <a:ext uri="{FF2B5EF4-FFF2-40B4-BE49-F238E27FC236}">
                <a16:creationId xmlns:a16="http://schemas.microsoft.com/office/drawing/2014/main" id="{495A5FA3-3859-B9D6-19F8-5114F9E0027D}"/>
              </a:ext>
            </a:extLst>
          </p:cNvPr>
          <p:cNvSpPr txBox="1"/>
          <p:nvPr/>
        </p:nvSpPr>
        <p:spPr>
          <a:xfrm>
            <a:off x="5056875" y="4884910"/>
            <a:ext cx="1788974" cy="821379"/>
          </a:xfrm>
          <a:prstGeom prst="rect">
            <a:avLst/>
          </a:prstGeom>
          <a:ln>
            <a:noFill/>
          </a:ln>
        </p:spPr>
        <p:txBody>
          <a:bodyPr vert="horz" wrap="square" lIns="0" tIns="13335" rIns="0" bIns="0" rtlCol="0">
            <a:spAutoFit/>
          </a:bodyPr>
          <a:lstStyle/>
          <a:p>
            <a:pPr algn="ctr">
              <a:lnSpc>
                <a:spcPct val="100000"/>
              </a:lnSpc>
            </a:pPr>
            <a:r>
              <a:rPr lang="en-US" sz="1050" b="1" i="0">
                <a:effectLst/>
                <a:latin typeface="Century Gothic"/>
                <a:cs typeface="Arial" panose="020B0604020202020204" pitchFamily="34" charset="0"/>
              </a:rPr>
              <a:t>Lokesh Peta</a:t>
            </a:r>
          </a:p>
          <a:p>
            <a:pPr algn="ctr">
              <a:lnSpc>
                <a:spcPct val="100000"/>
              </a:lnSpc>
            </a:pPr>
            <a:endParaRPr lang="en-US" sz="1050" spc="65">
              <a:solidFill>
                <a:sysClr val="windowText" lastClr="000000"/>
              </a:solidFill>
              <a:latin typeface="Century Gothic"/>
              <a:cs typeface="Arial"/>
            </a:endParaRPr>
          </a:p>
          <a:p>
            <a:pPr algn="ctr">
              <a:lnSpc>
                <a:spcPct val="100000"/>
              </a:lnSpc>
            </a:pPr>
            <a:r>
              <a:rPr lang="en-US" sz="1050" spc="65">
                <a:solidFill>
                  <a:sysClr val="windowText" lastClr="000000"/>
                </a:solidFill>
                <a:latin typeface="Century Gothic"/>
                <a:cs typeface="Arial"/>
              </a:rPr>
              <a:t>Oklahoma State </a:t>
            </a:r>
          </a:p>
          <a:p>
            <a:pPr algn="ctr">
              <a:lnSpc>
                <a:spcPct val="100000"/>
              </a:lnSpc>
            </a:pPr>
            <a:r>
              <a:rPr lang="en-US" sz="1050" spc="65">
                <a:solidFill>
                  <a:sysClr val="windowText" lastClr="000000"/>
                </a:solidFill>
                <a:latin typeface="Century Gothic"/>
                <a:cs typeface="Arial"/>
              </a:rPr>
              <a:t>Masters in Computer Science</a:t>
            </a:r>
            <a:endParaRPr lang="en-US" sz="1050">
              <a:solidFill>
                <a:sysClr val="windowText" lastClr="000000"/>
              </a:solidFill>
              <a:latin typeface="Century Gothic"/>
              <a:cs typeface="Arial"/>
            </a:endParaRPr>
          </a:p>
        </p:txBody>
      </p:sp>
      <p:pic>
        <p:nvPicPr>
          <p:cNvPr id="2052" name="Picture 4">
            <a:extLst>
              <a:ext uri="{FF2B5EF4-FFF2-40B4-BE49-F238E27FC236}">
                <a16:creationId xmlns:a16="http://schemas.microsoft.com/office/drawing/2014/main" id="{E2620308-DE5C-F848-FC4D-3B2ABB5031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8972" y="5863034"/>
            <a:ext cx="1064779" cy="690460"/>
          </a:xfrm>
          <a:prstGeom prst="rect">
            <a:avLst/>
          </a:prstGeom>
          <a:noFill/>
          <a:extLst>
            <a:ext uri="{909E8E84-426E-40DD-AFC4-6F175D3DCCD1}">
              <a14:hiddenFill xmlns:a14="http://schemas.microsoft.com/office/drawing/2010/main">
                <a:solidFill>
                  <a:srgbClr val="FFFFFF"/>
                </a:solidFill>
              </a14:hiddenFill>
            </a:ext>
          </a:extLst>
        </p:spPr>
      </p:pic>
      <p:sp>
        <p:nvSpPr>
          <p:cNvPr id="28" name="object 19">
            <a:extLst>
              <a:ext uri="{FF2B5EF4-FFF2-40B4-BE49-F238E27FC236}">
                <a16:creationId xmlns:a16="http://schemas.microsoft.com/office/drawing/2014/main" id="{3D01C344-E059-529A-C481-2EA3FCED4966}"/>
              </a:ext>
            </a:extLst>
          </p:cNvPr>
          <p:cNvSpPr txBox="1"/>
          <p:nvPr/>
        </p:nvSpPr>
        <p:spPr>
          <a:xfrm>
            <a:off x="7357037" y="4874312"/>
            <a:ext cx="1788974" cy="821379"/>
          </a:xfrm>
          <a:prstGeom prst="rect">
            <a:avLst/>
          </a:prstGeom>
          <a:ln>
            <a:noFill/>
          </a:ln>
        </p:spPr>
        <p:txBody>
          <a:bodyPr vert="horz" wrap="square" lIns="0" tIns="13335" rIns="0" bIns="0" rtlCol="0">
            <a:spAutoFit/>
          </a:bodyPr>
          <a:lstStyle/>
          <a:p>
            <a:pPr algn="ctr">
              <a:lnSpc>
                <a:spcPct val="100000"/>
              </a:lnSpc>
            </a:pPr>
            <a:r>
              <a:rPr lang="en-US" sz="1050" b="1" i="0">
                <a:effectLst/>
                <a:latin typeface="Century Gothic"/>
                <a:cs typeface="Arial" panose="020B0604020202020204" pitchFamily="34" charset="0"/>
              </a:rPr>
              <a:t>Christopher Wagner</a:t>
            </a:r>
          </a:p>
          <a:p>
            <a:pPr algn="ctr">
              <a:lnSpc>
                <a:spcPct val="100000"/>
              </a:lnSpc>
            </a:pPr>
            <a:endParaRPr lang="en-US" sz="1050" spc="65">
              <a:solidFill>
                <a:sysClr val="windowText" lastClr="000000"/>
              </a:solidFill>
              <a:latin typeface="Century Gothic"/>
              <a:cs typeface="Arial"/>
            </a:endParaRPr>
          </a:p>
          <a:p>
            <a:pPr algn="ctr">
              <a:lnSpc>
                <a:spcPct val="100000"/>
              </a:lnSpc>
            </a:pPr>
            <a:r>
              <a:rPr lang="en-US" sz="1050" spc="65">
                <a:solidFill>
                  <a:sysClr val="windowText" lastClr="000000"/>
                </a:solidFill>
                <a:latin typeface="Century Gothic"/>
                <a:cs typeface="Arial"/>
              </a:rPr>
              <a:t>University of Michigan</a:t>
            </a:r>
          </a:p>
          <a:p>
            <a:pPr algn="ctr">
              <a:lnSpc>
                <a:spcPct val="100000"/>
              </a:lnSpc>
            </a:pPr>
            <a:r>
              <a:rPr lang="en-US" sz="1050" spc="65">
                <a:solidFill>
                  <a:sysClr val="windowText" lastClr="000000"/>
                </a:solidFill>
                <a:latin typeface="Century Gothic"/>
                <a:cs typeface="Arial"/>
              </a:rPr>
              <a:t>Bachelors in Computer Science</a:t>
            </a:r>
            <a:endParaRPr lang="en-US" sz="1050">
              <a:solidFill>
                <a:sysClr val="windowText" lastClr="000000"/>
              </a:solidFill>
              <a:latin typeface="Century Gothic"/>
              <a:cs typeface="Arial"/>
            </a:endParaRPr>
          </a:p>
        </p:txBody>
      </p:sp>
      <p:pic>
        <p:nvPicPr>
          <p:cNvPr id="2054" name="Picture 6" descr="University of Michigan - Wikipedia">
            <a:extLst>
              <a:ext uri="{FF2B5EF4-FFF2-40B4-BE49-F238E27FC236}">
                <a16:creationId xmlns:a16="http://schemas.microsoft.com/office/drawing/2014/main" id="{210C52A2-8021-30D9-3EEF-3291F6ABCD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95292" y="5813131"/>
            <a:ext cx="752558" cy="752558"/>
          </a:xfrm>
          <a:prstGeom prst="rect">
            <a:avLst/>
          </a:prstGeom>
          <a:noFill/>
          <a:extLst>
            <a:ext uri="{909E8E84-426E-40DD-AFC4-6F175D3DCCD1}">
              <a14:hiddenFill xmlns:a14="http://schemas.microsoft.com/office/drawing/2010/main">
                <a:solidFill>
                  <a:srgbClr val="FFFFFF"/>
                </a:solidFill>
              </a14:hiddenFill>
            </a:ext>
          </a:extLst>
        </p:spPr>
      </p:pic>
      <p:sp>
        <p:nvSpPr>
          <p:cNvPr id="29" name="object 19">
            <a:extLst>
              <a:ext uri="{FF2B5EF4-FFF2-40B4-BE49-F238E27FC236}">
                <a16:creationId xmlns:a16="http://schemas.microsoft.com/office/drawing/2014/main" id="{58535512-07DD-E550-632D-66E4FD4FDD20}"/>
              </a:ext>
            </a:extLst>
          </p:cNvPr>
          <p:cNvSpPr txBox="1"/>
          <p:nvPr/>
        </p:nvSpPr>
        <p:spPr>
          <a:xfrm>
            <a:off x="9709917" y="4889076"/>
            <a:ext cx="1788974" cy="821379"/>
          </a:xfrm>
          <a:prstGeom prst="rect">
            <a:avLst/>
          </a:prstGeom>
          <a:ln>
            <a:noFill/>
          </a:ln>
        </p:spPr>
        <p:txBody>
          <a:bodyPr vert="horz" wrap="square" lIns="0" tIns="13335" rIns="0" bIns="0" rtlCol="0">
            <a:spAutoFit/>
          </a:bodyPr>
          <a:lstStyle/>
          <a:p>
            <a:pPr algn="ctr">
              <a:lnSpc>
                <a:spcPct val="100000"/>
              </a:lnSpc>
            </a:pPr>
            <a:r>
              <a:rPr lang="en-US" sz="1050" b="1" i="0" dirty="0">
                <a:effectLst/>
                <a:latin typeface="Century Gothic"/>
                <a:cs typeface="Arial" panose="020B0604020202020204" pitchFamily="34" charset="0"/>
              </a:rPr>
              <a:t>Pranjal Sheth</a:t>
            </a:r>
          </a:p>
          <a:p>
            <a:pPr algn="ctr">
              <a:lnSpc>
                <a:spcPct val="100000"/>
              </a:lnSpc>
            </a:pPr>
            <a:endParaRPr lang="en-US" sz="1050" spc="65" dirty="0">
              <a:solidFill>
                <a:sysClr val="windowText" lastClr="000000"/>
              </a:solidFill>
              <a:latin typeface="Century Gothic"/>
              <a:cs typeface="Arial"/>
            </a:endParaRPr>
          </a:p>
          <a:p>
            <a:pPr algn="ctr">
              <a:lnSpc>
                <a:spcPct val="100000"/>
              </a:lnSpc>
            </a:pPr>
            <a:r>
              <a:rPr lang="en-US" sz="1050" spc="65" dirty="0">
                <a:solidFill>
                  <a:sysClr val="windowText" lastClr="000000"/>
                </a:solidFill>
                <a:latin typeface="Century Gothic"/>
                <a:cs typeface="Arial"/>
              </a:rPr>
              <a:t>University of Houston</a:t>
            </a:r>
          </a:p>
          <a:p>
            <a:pPr algn="ctr">
              <a:lnSpc>
                <a:spcPct val="100000"/>
              </a:lnSpc>
            </a:pPr>
            <a:r>
              <a:rPr lang="en-US" sz="1050" spc="65" dirty="0">
                <a:solidFill>
                  <a:sysClr val="windowText" lastClr="000000"/>
                </a:solidFill>
                <a:latin typeface="Century Gothic"/>
                <a:cs typeface="Arial"/>
              </a:rPr>
              <a:t>Bachelors in Finance &amp; Accounting</a:t>
            </a:r>
            <a:endParaRPr lang="en-US" sz="1050" dirty="0">
              <a:solidFill>
                <a:sysClr val="windowText" lastClr="000000"/>
              </a:solidFill>
              <a:latin typeface="Century Gothic"/>
              <a:cs typeface="Arial"/>
            </a:endParaRPr>
          </a:p>
        </p:txBody>
      </p:sp>
      <p:pic>
        <p:nvPicPr>
          <p:cNvPr id="2056" name="Picture 8" descr="University of Houston-Main Campus | Home">
            <a:extLst>
              <a:ext uri="{FF2B5EF4-FFF2-40B4-BE49-F238E27FC236}">
                <a16:creationId xmlns:a16="http://schemas.microsoft.com/office/drawing/2014/main" id="{3A0D026B-B2C0-6920-4917-9FCE81568F0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73331"/>
          <a:stretch/>
        </p:blipFill>
        <p:spPr bwMode="auto">
          <a:xfrm>
            <a:off x="10069711" y="5588606"/>
            <a:ext cx="1084490" cy="1021833"/>
          </a:xfrm>
          <a:prstGeom prst="rect">
            <a:avLst/>
          </a:prstGeom>
          <a:noFill/>
          <a:extLst>
            <a:ext uri="{909E8E84-426E-40DD-AFC4-6F175D3DCCD1}">
              <a14:hiddenFill xmlns:a14="http://schemas.microsoft.com/office/drawing/2010/main">
                <a:solidFill>
                  <a:srgbClr val="FFFFFF"/>
                </a:solidFill>
              </a14:hiddenFill>
            </a:ext>
          </a:extLst>
        </p:spPr>
      </p:pic>
      <p:sp>
        <p:nvSpPr>
          <p:cNvPr id="30" name="object 6">
            <a:extLst>
              <a:ext uri="{FF2B5EF4-FFF2-40B4-BE49-F238E27FC236}">
                <a16:creationId xmlns:a16="http://schemas.microsoft.com/office/drawing/2014/main" id="{8EB4413F-2929-B059-A1B3-7BF2D399C121}"/>
              </a:ext>
            </a:extLst>
          </p:cNvPr>
          <p:cNvSpPr txBox="1">
            <a:spLocks/>
          </p:cNvSpPr>
          <p:nvPr/>
        </p:nvSpPr>
        <p:spPr>
          <a:xfrm>
            <a:off x="3470640" y="2199228"/>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5400">
              <a:lnSpc>
                <a:spcPts val="3070"/>
              </a:lnSpc>
              <a:spcBef>
                <a:spcPts val="840"/>
              </a:spcBef>
            </a:pPr>
            <a:r>
              <a:rPr lang="en-US" sz="3200" b="1" spc="-20">
                <a:latin typeface="Century Gothic"/>
                <a:ea typeface="Malgun Gothic"/>
                <a:cs typeface="Arial"/>
              </a:rPr>
              <a:t>ElectriCuria </a:t>
            </a:r>
            <a:endParaRPr lang="en-US" sz="3200" b="1" dirty="0">
              <a:solidFill>
                <a:srgbClr val="FF0000"/>
              </a:solidFill>
              <a:latin typeface="Century Gothic"/>
              <a:ea typeface="Malgun Gothic" panose="020B0503020000020004" pitchFamily="34" charset="-127"/>
              <a:cs typeface="Arial" panose="020B0604020202020204" pitchFamily="34" charset="0"/>
            </a:endParaRPr>
          </a:p>
        </p:txBody>
      </p:sp>
      <p:pic>
        <p:nvPicPr>
          <p:cNvPr id="3" name="Picture 2" descr="A close-up of a ball&#10;&#10;Description automatically generated">
            <a:extLst>
              <a:ext uri="{FF2B5EF4-FFF2-40B4-BE49-F238E27FC236}">
                <a16:creationId xmlns:a16="http://schemas.microsoft.com/office/drawing/2014/main" id="{15973D34-61D7-8AB1-5C0B-0687AA9B15E9}"/>
              </a:ext>
            </a:extLst>
          </p:cNvPr>
          <p:cNvPicPr>
            <a:picLocks noChangeAspect="1"/>
          </p:cNvPicPr>
          <p:nvPr/>
        </p:nvPicPr>
        <p:blipFill>
          <a:blip r:embed="rId15"/>
          <a:stretch>
            <a:fillRect/>
          </a:stretch>
        </p:blipFill>
        <p:spPr>
          <a:xfrm>
            <a:off x="77899" y="120005"/>
            <a:ext cx="7692734" cy="804817"/>
          </a:xfrm>
          <a:prstGeom prst="rect">
            <a:avLst/>
          </a:prstGeom>
        </p:spPr>
      </p:pic>
    </p:spTree>
    <p:extLst>
      <p:ext uri="{BB962C8B-B14F-4D97-AF65-F5344CB8AC3E}">
        <p14:creationId xmlns:p14="http://schemas.microsoft.com/office/powerpoint/2010/main" val="172735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F543E3-3BB7-F50C-24FE-93BD4BBF380A}"/>
              </a:ext>
            </a:extLst>
          </p:cNvPr>
          <p:cNvSpPr>
            <a:spLocks noGrp="1"/>
          </p:cNvSpPr>
          <p:nvPr>
            <p:ph type="sldNum" sz="quarter" idx="12"/>
          </p:nvPr>
        </p:nvSpPr>
        <p:spPr/>
        <p:txBody>
          <a:bodyPr/>
          <a:lstStyle/>
          <a:p>
            <a:fld id="{DB0EFC91-238D-4124-AFC2-8489E0EF3E01}" type="slidenum">
              <a:rPr lang="en-US" smtClean="0">
                <a:latin typeface="Century Gothic"/>
              </a:rPr>
              <a:t>10</a:t>
            </a:fld>
            <a:endParaRPr lang="en-US">
              <a:latin typeface="Century Gothic"/>
            </a:endParaRPr>
          </a:p>
        </p:txBody>
      </p:sp>
      <p:grpSp>
        <p:nvGrpSpPr>
          <p:cNvPr id="3" name="Group 2">
            <a:extLst>
              <a:ext uri="{FF2B5EF4-FFF2-40B4-BE49-F238E27FC236}">
                <a16:creationId xmlns:a16="http://schemas.microsoft.com/office/drawing/2014/main" id="{06E5AA7D-A28E-3C4B-ADA6-C003B7B8431D}"/>
              </a:ext>
            </a:extLst>
          </p:cNvPr>
          <p:cNvGrpSpPr/>
          <p:nvPr/>
        </p:nvGrpSpPr>
        <p:grpSpPr>
          <a:xfrm>
            <a:off x="7190178" y="6455483"/>
            <a:ext cx="1691640" cy="275081"/>
            <a:chOff x="7380405" y="6465643"/>
            <a:chExt cx="1691640" cy="275081"/>
          </a:xfrm>
        </p:grpSpPr>
        <p:sp>
          <p:nvSpPr>
            <p:cNvPr id="5" name="object 49">
              <a:extLst>
                <a:ext uri="{FF2B5EF4-FFF2-40B4-BE49-F238E27FC236}">
                  <a16:creationId xmlns:a16="http://schemas.microsoft.com/office/drawing/2014/main" id="{DF960438-7EF8-981D-26D9-E0F4170EC51C}"/>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sp>
          <p:nvSpPr>
            <p:cNvPr id="6" name="object 8">
              <a:extLst>
                <a:ext uri="{FF2B5EF4-FFF2-40B4-BE49-F238E27FC236}">
                  <a16:creationId xmlns:a16="http://schemas.microsoft.com/office/drawing/2014/main" id="{8ED8CB58-909B-457C-53CC-59F8FE98376E}"/>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grpSp>
      <p:grpSp>
        <p:nvGrpSpPr>
          <p:cNvPr id="7" name="Group 6">
            <a:extLst>
              <a:ext uri="{FF2B5EF4-FFF2-40B4-BE49-F238E27FC236}">
                <a16:creationId xmlns:a16="http://schemas.microsoft.com/office/drawing/2014/main" id="{0B0D342F-97D8-291A-5BE8-F8B7CD82E443}"/>
              </a:ext>
            </a:extLst>
          </p:cNvPr>
          <p:cNvGrpSpPr/>
          <p:nvPr/>
        </p:nvGrpSpPr>
        <p:grpSpPr>
          <a:xfrm>
            <a:off x="5008400" y="6446967"/>
            <a:ext cx="1691640" cy="275081"/>
            <a:chOff x="5205757" y="6457127"/>
            <a:chExt cx="1691640" cy="275081"/>
          </a:xfrm>
          <a:solidFill>
            <a:schemeClr val="bg1"/>
          </a:solidFill>
        </p:grpSpPr>
        <p:sp>
          <p:nvSpPr>
            <p:cNvPr id="8" name="object 7">
              <a:extLst>
                <a:ext uri="{FF2B5EF4-FFF2-40B4-BE49-F238E27FC236}">
                  <a16:creationId xmlns:a16="http://schemas.microsoft.com/office/drawing/2014/main" id="{4AC1E495-1C7D-8676-B2DA-22D0A59CAD22}"/>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9" name="object 49">
              <a:extLst>
                <a:ext uri="{FF2B5EF4-FFF2-40B4-BE49-F238E27FC236}">
                  <a16:creationId xmlns:a16="http://schemas.microsoft.com/office/drawing/2014/main" id="{AB2DA483-8F42-4F74-991F-BCC7D74B5737}"/>
                </a:ext>
              </a:extLst>
            </p:cNvPr>
            <p:cNvSpPr txBox="1"/>
            <p:nvPr/>
          </p:nvSpPr>
          <p:spPr>
            <a:xfrm>
              <a:off x="5313739" y="6518146"/>
              <a:ext cx="1475677" cy="144911"/>
            </a:xfrm>
            <a:prstGeom prst="rect">
              <a:avLst/>
            </a:prstGeom>
            <a:no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10" name="object 9">
            <a:extLst>
              <a:ext uri="{FF2B5EF4-FFF2-40B4-BE49-F238E27FC236}">
                <a16:creationId xmlns:a16="http://schemas.microsoft.com/office/drawing/2014/main" id="{00408A7A-7201-B1AA-612A-C8D1E21018B6}"/>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11" name="Group 10">
            <a:extLst>
              <a:ext uri="{FF2B5EF4-FFF2-40B4-BE49-F238E27FC236}">
                <a16:creationId xmlns:a16="http://schemas.microsoft.com/office/drawing/2014/main" id="{FC212E36-682C-1CDF-A030-B87BC777AC37}"/>
              </a:ext>
            </a:extLst>
          </p:cNvPr>
          <p:cNvGrpSpPr/>
          <p:nvPr/>
        </p:nvGrpSpPr>
        <p:grpSpPr>
          <a:xfrm>
            <a:off x="2826623" y="6446967"/>
            <a:ext cx="1691640" cy="275081"/>
            <a:chOff x="3022789" y="6446772"/>
            <a:chExt cx="1406653" cy="275081"/>
          </a:xfrm>
        </p:grpSpPr>
        <p:sp>
          <p:nvSpPr>
            <p:cNvPr id="12" name="object 6">
              <a:extLst>
                <a:ext uri="{FF2B5EF4-FFF2-40B4-BE49-F238E27FC236}">
                  <a16:creationId xmlns:a16="http://schemas.microsoft.com/office/drawing/2014/main" id="{B27DBB2D-3D3C-A5FE-0009-A14FBDB804FF}"/>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13" name="object 49">
              <a:extLst>
                <a:ext uri="{FF2B5EF4-FFF2-40B4-BE49-F238E27FC236}">
                  <a16:creationId xmlns:a16="http://schemas.microsoft.com/office/drawing/2014/main" id="{8B66C793-41E7-E8BF-F820-2B454CAB742B}"/>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14" name="Group 13">
            <a:extLst>
              <a:ext uri="{FF2B5EF4-FFF2-40B4-BE49-F238E27FC236}">
                <a16:creationId xmlns:a16="http://schemas.microsoft.com/office/drawing/2014/main" id="{37BFC074-7442-8B7C-CF50-FE7057442779}"/>
              </a:ext>
            </a:extLst>
          </p:cNvPr>
          <p:cNvGrpSpPr/>
          <p:nvPr/>
        </p:nvGrpSpPr>
        <p:grpSpPr>
          <a:xfrm>
            <a:off x="643539" y="6442901"/>
            <a:ext cx="1692947" cy="275081"/>
            <a:chOff x="838200" y="6442706"/>
            <a:chExt cx="1406653" cy="275081"/>
          </a:xfrm>
        </p:grpSpPr>
        <p:sp>
          <p:nvSpPr>
            <p:cNvPr id="15" name="object 5">
              <a:extLst>
                <a:ext uri="{FF2B5EF4-FFF2-40B4-BE49-F238E27FC236}">
                  <a16:creationId xmlns:a16="http://schemas.microsoft.com/office/drawing/2014/main" id="{9EF3CFFA-13C6-E4B1-F1AB-01DB3ECCB526}"/>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16" name="object 49">
              <a:extLst>
                <a:ext uri="{FF2B5EF4-FFF2-40B4-BE49-F238E27FC236}">
                  <a16:creationId xmlns:a16="http://schemas.microsoft.com/office/drawing/2014/main" id="{0E63B81B-7861-CBCC-BBB9-E554E6DF6342}"/>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17" name="Group 16">
            <a:extLst>
              <a:ext uri="{FF2B5EF4-FFF2-40B4-BE49-F238E27FC236}">
                <a16:creationId xmlns:a16="http://schemas.microsoft.com/office/drawing/2014/main" id="{6529FC36-E973-8331-7A00-45A0748A46B5}"/>
              </a:ext>
            </a:extLst>
          </p:cNvPr>
          <p:cNvGrpSpPr/>
          <p:nvPr/>
        </p:nvGrpSpPr>
        <p:grpSpPr>
          <a:xfrm>
            <a:off x="9371956" y="6449145"/>
            <a:ext cx="1691640" cy="275081"/>
            <a:chOff x="9564996" y="6459305"/>
            <a:chExt cx="1691640" cy="275081"/>
          </a:xfrm>
          <a:solidFill>
            <a:schemeClr val="bg2"/>
          </a:solidFill>
        </p:grpSpPr>
        <p:sp>
          <p:nvSpPr>
            <p:cNvPr id="18" name="object 8">
              <a:extLst>
                <a:ext uri="{FF2B5EF4-FFF2-40B4-BE49-F238E27FC236}">
                  <a16:creationId xmlns:a16="http://schemas.microsoft.com/office/drawing/2014/main" id="{4F9BF595-98A2-3488-4584-8096A7C131E2}"/>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19" name="object 49">
              <a:extLst>
                <a:ext uri="{FF2B5EF4-FFF2-40B4-BE49-F238E27FC236}">
                  <a16:creationId xmlns:a16="http://schemas.microsoft.com/office/drawing/2014/main" id="{BB4D08E2-916A-A13A-5CF3-29AA6ADBF444}"/>
                </a:ext>
              </a:extLst>
            </p:cNvPr>
            <p:cNvSpPr txBox="1"/>
            <p:nvPr/>
          </p:nvSpPr>
          <p:spPr>
            <a:xfrm>
              <a:off x="9707490" y="6524390"/>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pic>
        <p:nvPicPr>
          <p:cNvPr id="2" name="Picture 1" descr="A close-up of a stack of coins&#10;&#10;Description automatically generated">
            <a:extLst>
              <a:ext uri="{FF2B5EF4-FFF2-40B4-BE49-F238E27FC236}">
                <a16:creationId xmlns:a16="http://schemas.microsoft.com/office/drawing/2014/main" id="{58A39CE7-4F45-25AE-06B1-5A449BD252F2}"/>
              </a:ext>
            </a:extLst>
          </p:cNvPr>
          <p:cNvPicPr>
            <a:picLocks noChangeAspect="1"/>
          </p:cNvPicPr>
          <p:nvPr/>
        </p:nvPicPr>
        <p:blipFill>
          <a:blip r:embed="rId2">
            <a:alphaModFix amt="20000"/>
          </a:blip>
          <a:stretch>
            <a:fillRect/>
          </a:stretch>
        </p:blipFill>
        <p:spPr>
          <a:xfrm>
            <a:off x="1314" y="-2956"/>
            <a:ext cx="12182803" cy="6824498"/>
          </a:xfrm>
          <a:prstGeom prst="rect">
            <a:avLst/>
          </a:prstGeom>
        </p:spPr>
      </p:pic>
      <p:pic>
        <p:nvPicPr>
          <p:cNvPr id="20" name="Picture 19" descr="A graph of different colored lines&#10;&#10;Description automatically generated">
            <a:extLst>
              <a:ext uri="{FF2B5EF4-FFF2-40B4-BE49-F238E27FC236}">
                <a16:creationId xmlns:a16="http://schemas.microsoft.com/office/drawing/2014/main" id="{E831C5B7-6858-9880-3F66-D86FC864D5C9}"/>
              </a:ext>
            </a:extLst>
          </p:cNvPr>
          <p:cNvPicPr>
            <a:picLocks noChangeAspect="1"/>
          </p:cNvPicPr>
          <p:nvPr/>
        </p:nvPicPr>
        <p:blipFill>
          <a:blip r:embed="rId3"/>
          <a:stretch>
            <a:fillRect/>
          </a:stretch>
        </p:blipFill>
        <p:spPr>
          <a:xfrm>
            <a:off x="69574" y="1452649"/>
            <a:ext cx="5907156" cy="2486681"/>
          </a:xfrm>
          <a:prstGeom prst="rect">
            <a:avLst/>
          </a:prstGeom>
        </p:spPr>
      </p:pic>
      <p:pic>
        <p:nvPicPr>
          <p:cNvPr id="21" name="Picture 20" descr="A line graph with numbers and lines&#10;&#10;Description automatically generated">
            <a:extLst>
              <a:ext uri="{FF2B5EF4-FFF2-40B4-BE49-F238E27FC236}">
                <a16:creationId xmlns:a16="http://schemas.microsoft.com/office/drawing/2014/main" id="{DADFAF4C-2498-38E4-157C-6FE6B98CA9F6}"/>
              </a:ext>
            </a:extLst>
          </p:cNvPr>
          <p:cNvPicPr>
            <a:picLocks noChangeAspect="1"/>
          </p:cNvPicPr>
          <p:nvPr/>
        </p:nvPicPr>
        <p:blipFill>
          <a:blip r:embed="rId4"/>
          <a:stretch>
            <a:fillRect/>
          </a:stretch>
        </p:blipFill>
        <p:spPr>
          <a:xfrm>
            <a:off x="6096552" y="1494203"/>
            <a:ext cx="5807765" cy="2409092"/>
          </a:xfrm>
          <a:prstGeom prst="rect">
            <a:avLst/>
          </a:prstGeom>
        </p:spPr>
      </p:pic>
      <p:sp>
        <p:nvSpPr>
          <p:cNvPr id="22" name="object 6">
            <a:extLst>
              <a:ext uri="{FF2B5EF4-FFF2-40B4-BE49-F238E27FC236}">
                <a16:creationId xmlns:a16="http://schemas.microsoft.com/office/drawing/2014/main" id="{13136168-F206-E42D-0D3A-4C9C5460762E}"/>
              </a:ext>
            </a:extLst>
          </p:cNvPr>
          <p:cNvSpPr txBox="1">
            <a:spLocks/>
          </p:cNvSpPr>
          <p:nvPr/>
        </p:nvSpPr>
        <p:spPr>
          <a:xfrm>
            <a:off x="394302" y="252123"/>
            <a:ext cx="6006497"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dirty="0">
                <a:latin typeface="Century Gothic"/>
                <a:ea typeface="Malgun Gothic" panose="020B0503020000020004" pitchFamily="34" charset="-127"/>
                <a:cs typeface="Arial" panose="020B0604020202020204" pitchFamily="34" charset="0"/>
              </a:rPr>
              <a:t>Duck Curve</a:t>
            </a:r>
            <a:endParaRPr lang="en-US" sz="3200" b="1" dirty="0">
              <a:latin typeface="Century Gothic"/>
              <a:ea typeface="Malgun Gothic" panose="020B0503020000020004" pitchFamily="34" charset="-127"/>
              <a:cs typeface="Arial" panose="020B0604020202020204" pitchFamily="34" charset="0"/>
            </a:endParaRPr>
          </a:p>
        </p:txBody>
      </p:sp>
      <p:pic>
        <p:nvPicPr>
          <p:cNvPr id="23" name="Picture 22" descr="A close-up of a stack of coins&#10;&#10;Description automatically generated">
            <a:extLst>
              <a:ext uri="{FF2B5EF4-FFF2-40B4-BE49-F238E27FC236}">
                <a16:creationId xmlns:a16="http://schemas.microsoft.com/office/drawing/2014/main" id="{59089896-C9EC-BD61-A845-CB893A1F34E6}"/>
              </a:ext>
            </a:extLst>
          </p:cNvPr>
          <p:cNvPicPr>
            <a:picLocks noChangeAspect="1"/>
          </p:cNvPicPr>
          <p:nvPr/>
        </p:nvPicPr>
        <p:blipFill>
          <a:blip r:embed="rId2">
            <a:alphaModFix amt="20000"/>
          </a:blip>
          <a:stretch>
            <a:fillRect/>
          </a:stretch>
        </p:blipFill>
        <p:spPr>
          <a:xfrm>
            <a:off x="9197" y="0"/>
            <a:ext cx="12182803" cy="6824498"/>
          </a:xfrm>
          <a:prstGeom prst="rect">
            <a:avLst/>
          </a:prstGeom>
        </p:spPr>
      </p:pic>
    </p:spTree>
    <p:extLst>
      <p:ext uri="{BB962C8B-B14F-4D97-AF65-F5344CB8AC3E}">
        <p14:creationId xmlns:p14="http://schemas.microsoft.com/office/powerpoint/2010/main" val="373450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F543E3-3BB7-F50C-24FE-93BD4BBF380A}"/>
              </a:ext>
            </a:extLst>
          </p:cNvPr>
          <p:cNvSpPr>
            <a:spLocks noGrp="1"/>
          </p:cNvSpPr>
          <p:nvPr>
            <p:ph type="sldNum" sz="quarter" idx="12"/>
          </p:nvPr>
        </p:nvSpPr>
        <p:spPr/>
        <p:txBody>
          <a:bodyPr/>
          <a:lstStyle/>
          <a:p>
            <a:fld id="{DB0EFC91-238D-4124-AFC2-8489E0EF3E01}" type="slidenum">
              <a:rPr lang="en-US" smtClean="0">
                <a:latin typeface="Century Gothic"/>
              </a:rPr>
              <a:t>11</a:t>
            </a:fld>
            <a:endParaRPr lang="en-US">
              <a:latin typeface="Century Gothic"/>
            </a:endParaRPr>
          </a:p>
        </p:txBody>
      </p:sp>
      <p:grpSp>
        <p:nvGrpSpPr>
          <p:cNvPr id="3" name="Group 2">
            <a:extLst>
              <a:ext uri="{FF2B5EF4-FFF2-40B4-BE49-F238E27FC236}">
                <a16:creationId xmlns:a16="http://schemas.microsoft.com/office/drawing/2014/main" id="{06E5AA7D-A28E-3C4B-ADA6-C003B7B8431D}"/>
              </a:ext>
            </a:extLst>
          </p:cNvPr>
          <p:cNvGrpSpPr/>
          <p:nvPr/>
        </p:nvGrpSpPr>
        <p:grpSpPr>
          <a:xfrm>
            <a:off x="7190178" y="6455483"/>
            <a:ext cx="1691640" cy="275081"/>
            <a:chOff x="7380405" y="6465643"/>
            <a:chExt cx="1691640" cy="275081"/>
          </a:xfrm>
        </p:grpSpPr>
        <p:sp>
          <p:nvSpPr>
            <p:cNvPr id="5" name="object 49">
              <a:extLst>
                <a:ext uri="{FF2B5EF4-FFF2-40B4-BE49-F238E27FC236}">
                  <a16:creationId xmlns:a16="http://schemas.microsoft.com/office/drawing/2014/main" id="{DF960438-7EF8-981D-26D9-E0F4170EC51C}"/>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sp>
          <p:nvSpPr>
            <p:cNvPr id="6" name="object 8">
              <a:extLst>
                <a:ext uri="{FF2B5EF4-FFF2-40B4-BE49-F238E27FC236}">
                  <a16:creationId xmlns:a16="http://schemas.microsoft.com/office/drawing/2014/main" id="{8ED8CB58-909B-457C-53CC-59F8FE98376E}"/>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grpSp>
      <p:grpSp>
        <p:nvGrpSpPr>
          <p:cNvPr id="7" name="Group 6">
            <a:extLst>
              <a:ext uri="{FF2B5EF4-FFF2-40B4-BE49-F238E27FC236}">
                <a16:creationId xmlns:a16="http://schemas.microsoft.com/office/drawing/2014/main" id="{0B0D342F-97D8-291A-5BE8-F8B7CD82E443}"/>
              </a:ext>
            </a:extLst>
          </p:cNvPr>
          <p:cNvGrpSpPr/>
          <p:nvPr/>
        </p:nvGrpSpPr>
        <p:grpSpPr>
          <a:xfrm>
            <a:off x="5008400" y="6446967"/>
            <a:ext cx="1691640" cy="275081"/>
            <a:chOff x="5205757" y="6457127"/>
            <a:chExt cx="1691640" cy="275081"/>
          </a:xfrm>
          <a:solidFill>
            <a:schemeClr val="bg1"/>
          </a:solidFill>
        </p:grpSpPr>
        <p:sp>
          <p:nvSpPr>
            <p:cNvPr id="8" name="object 7">
              <a:extLst>
                <a:ext uri="{FF2B5EF4-FFF2-40B4-BE49-F238E27FC236}">
                  <a16:creationId xmlns:a16="http://schemas.microsoft.com/office/drawing/2014/main" id="{4AC1E495-1C7D-8676-B2DA-22D0A59CAD22}"/>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9" name="object 49">
              <a:extLst>
                <a:ext uri="{FF2B5EF4-FFF2-40B4-BE49-F238E27FC236}">
                  <a16:creationId xmlns:a16="http://schemas.microsoft.com/office/drawing/2014/main" id="{AB2DA483-8F42-4F74-991F-BCC7D74B5737}"/>
                </a:ext>
              </a:extLst>
            </p:cNvPr>
            <p:cNvSpPr txBox="1"/>
            <p:nvPr/>
          </p:nvSpPr>
          <p:spPr>
            <a:xfrm>
              <a:off x="5313739" y="6518146"/>
              <a:ext cx="1475677" cy="144911"/>
            </a:xfrm>
            <a:prstGeom prst="rect">
              <a:avLst/>
            </a:prstGeom>
            <a:no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10" name="object 9">
            <a:extLst>
              <a:ext uri="{FF2B5EF4-FFF2-40B4-BE49-F238E27FC236}">
                <a16:creationId xmlns:a16="http://schemas.microsoft.com/office/drawing/2014/main" id="{00408A7A-7201-B1AA-612A-C8D1E21018B6}"/>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11" name="Group 10">
            <a:extLst>
              <a:ext uri="{FF2B5EF4-FFF2-40B4-BE49-F238E27FC236}">
                <a16:creationId xmlns:a16="http://schemas.microsoft.com/office/drawing/2014/main" id="{FC212E36-682C-1CDF-A030-B87BC777AC37}"/>
              </a:ext>
            </a:extLst>
          </p:cNvPr>
          <p:cNvGrpSpPr/>
          <p:nvPr/>
        </p:nvGrpSpPr>
        <p:grpSpPr>
          <a:xfrm>
            <a:off x="2826623" y="6446967"/>
            <a:ext cx="1691640" cy="275081"/>
            <a:chOff x="3022789" y="6446772"/>
            <a:chExt cx="1406653" cy="275081"/>
          </a:xfrm>
        </p:grpSpPr>
        <p:sp>
          <p:nvSpPr>
            <p:cNvPr id="12" name="object 6">
              <a:extLst>
                <a:ext uri="{FF2B5EF4-FFF2-40B4-BE49-F238E27FC236}">
                  <a16:creationId xmlns:a16="http://schemas.microsoft.com/office/drawing/2014/main" id="{B27DBB2D-3D3C-A5FE-0009-A14FBDB804FF}"/>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13" name="object 49">
              <a:extLst>
                <a:ext uri="{FF2B5EF4-FFF2-40B4-BE49-F238E27FC236}">
                  <a16:creationId xmlns:a16="http://schemas.microsoft.com/office/drawing/2014/main" id="{8B66C793-41E7-E8BF-F820-2B454CAB742B}"/>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14" name="Group 13">
            <a:extLst>
              <a:ext uri="{FF2B5EF4-FFF2-40B4-BE49-F238E27FC236}">
                <a16:creationId xmlns:a16="http://schemas.microsoft.com/office/drawing/2014/main" id="{37BFC074-7442-8B7C-CF50-FE7057442779}"/>
              </a:ext>
            </a:extLst>
          </p:cNvPr>
          <p:cNvGrpSpPr/>
          <p:nvPr/>
        </p:nvGrpSpPr>
        <p:grpSpPr>
          <a:xfrm>
            <a:off x="643539" y="6442901"/>
            <a:ext cx="1692947" cy="275081"/>
            <a:chOff x="838200" y="6442706"/>
            <a:chExt cx="1406653" cy="275081"/>
          </a:xfrm>
        </p:grpSpPr>
        <p:sp>
          <p:nvSpPr>
            <p:cNvPr id="15" name="object 5">
              <a:extLst>
                <a:ext uri="{FF2B5EF4-FFF2-40B4-BE49-F238E27FC236}">
                  <a16:creationId xmlns:a16="http://schemas.microsoft.com/office/drawing/2014/main" id="{9EF3CFFA-13C6-E4B1-F1AB-01DB3ECCB526}"/>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16" name="object 49">
              <a:extLst>
                <a:ext uri="{FF2B5EF4-FFF2-40B4-BE49-F238E27FC236}">
                  <a16:creationId xmlns:a16="http://schemas.microsoft.com/office/drawing/2014/main" id="{0E63B81B-7861-CBCC-BBB9-E554E6DF6342}"/>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17" name="Group 16">
            <a:extLst>
              <a:ext uri="{FF2B5EF4-FFF2-40B4-BE49-F238E27FC236}">
                <a16:creationId xmlns:a16="http://schemas.microsoft.com/office/drawing/2014/main" id="{6529FC36-E973-8331-7A00-45A0748A46B5}"/>
              </a:ext>
            </a:extLst>
          </p:cNvPr>
          <p:cNvGrpSpPr/>
          <p:nvPr/>
        </p:nvGrpSpPr>
        <p:grpSpPr>
          <a:xfrm>
            <a:off x="9371956" y="6449145"/>
            <a:ext cx="1691640" cy="275081"/>
            <a:chOff x="9564996" y="6459305"/>
            <a:chExt cx="1691640" cy="275081"/>
          </a:xfrm>
          <a:solidFill>
            <a:schemeClr val="bg2"/>
          </a:solidFill>
        </p:grpSpPr>
        <p:sp>
          <p:nvSpPr>
            <p:cNvPr id="18" name="object 8">
              <a:extLst>
                <a:ext uri="{FF2B5EF4-FFF2-40B4-BE49-F238E27FC236}">
                  <a16:creationId xmlns:a16="http://schemas.microsoft.com/office/drawing/2014/main" id="{4F9BF595-98A2-3488-4584-8096A7C131E2}"/>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19" name="object 49">
              <a:extLst>
                <a:ext uri="{FF2B5EF4-FFF2-40B4-BE49-F238E27FC236}">
                  <a16:creationId xmlns:a16="http://schemas.microsoft.com/office/drawing/2014/main" id="{BB4D08E2-916A-A13A-5CF3-29AA6ADBF444}"/>
                </a:ext>
              </a:extLst>
            </p:cNvPr>
            <p:cNvSpPr txBox="1"/>
            <p:nvPr/>
          </p:nvSpPr>
          <p:spPr>
            <a:xfrm>
              <a:off x="9707490" y="6524390"/>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pic>
        <p:nvPicPr>
          <p:cNvPr id="2" name="Picture 1" descr="A close-up of a stack of coins&#10;&#10;Description automatically generated">
            <a:extLst>
              <a:ext uri="{FF2B5EF4-FFF2-40B4-BE49-F238E27FC236}">
                <a16:creationId xmlns:a16="http://schemas.microsoft.com/office/drawing/2014/main" id="{58A39CE7-4F45-25AE-06B1-5A449BD252F2}"/>
              </a:ext>
            </a:extLst>
          </p:cNvPr>
          <p:cNvPicPr>
            <a:picLocks noChangeAspect="1"/>
          </p:cNvPicPr>
          <p:nvPr/>
        </p:nvPicPr>
        <p:blipFill>
          <a:blip r:embed="rId2">
            <a:alphaModFix amt="20000"/>
          </a:blip>
          <a:stretch>
            <a:fillRect/>
          </a:stretch>
        </p:blipFill>
        <p:spPr>
          <a:xfrm>
            <a:off x="1314" y="-2956"/>
            <a:ext cx="12182803" cy="6824498"/>
          </a:xfrm>
          <a:prstGeom prst="rect">
            <a:avLst/>
          </a:prstGeom>
        </p:spPr>
      </p:pic>
      <p:pic>
        <p:nvPicPr>
          <p:cNvPr id="20" name="Picture 19" descr="A graph of different colored lines&#10;&#10;Description automatically generated">
            <a:extLst>
              <a:ext uri="{FF2B5EF4-FFF2-40B4-BE49-F238E27FC236}">
                <a16:creationId xmlns:a16="http://schemas.microsoft.com/office/drawing/2014/main" id="{E831C5B7-6858-9880-3F66-D86FC864D5C9}"/>
              </a:ext>
            </a:extLst>
          </p:cNvPr>
          <p:cNvPicPr>
            <a:picLocks noChangeAspect="1"/>
          </p:cNvPicPr>
          <p:nvPr/>
        </p:nvPicPr>
        <p:blipFill>
          <a:blip r:embed="rId3"/>
          <a:stretch>
            <a:fillRect/>
          </a:stretch>
        </p:blipFill>
        <p:spPr>
          <a:xfrm>
            <a:off x="69574" y="1452649"/>
            <a:ext cx="5907156" cy="2486681"/>
          </a:xfrm>
          <a:prstGeom prst="rect">
            <a:avLst/>
          </a:prstGeom>
        </p:spPr>
      </p:pic>
      <p:pic>
        <p:nvPicPr>
          <p:cNvPr id="21" name="Picture 20" descr="A line graph with numbers and lines&#10;&#10;Description automatically generated">
            <a:extLst>
              <a:ext uri="{FF2B5EF4-FFF2-40B4-BE49-F238E27FC236}">
                <a16:creationId xmlns:a16="http://schemas.microsoft.com/office/drawing/2014/main" id="{DADFAF4C-2498-38E4-157C-6FE6B98CA9F6}"/>
              </a:ext>
            </a:extLst>
          </p:cNvPr>
          <p:cNvPicPr>
            <a:picLocks noChangeAspect="1"/>
          </p:cNvPicPr>
          <p:nvPr/>
        </p:nvPicPr>
        <p:blipFill>
          <a:blip r:embed="rId4"/>
          <a:stretch>
            <a:fillRect/>
          </a:stretch>
        </p:blipFill>
        <p:spPr>
          <a:xfrm>
            <a:off x="6096552" y="1494203"/>
            <a:ext cx="5807765" cy="2409092"/>
          </a:xfrm>
          <a:prstGeom prst="rect">
            <a:avLst/>
          </a:prstGeom>
        </p:spPr>
      </p:pic>
      <p:sp>
        <p:nvSpPr>
          <p:cNvPr id="22" name="object 6">
            <a:extLst>
              <a:ext uri="{FF2B5EF4-FFF2-40B4-BE49-F238E27FC236}">
                <a16:creationId xmlns:a16="http://schemas.microsoft.com/office/drawing/2014/main" id="{13136168-F206-E42D-0D3A-4C9C5460762E}"/>
              </a:ext>
            </a:extLst>
          </p:cNvPr>
          <p:cNvSpPr txBox="1">
            <a:spLocks/>
          </p:cNvSpPr>
          <p:nvPr/>
        </p:nvSpPr>
        <p:spPr>
          <a:xfrm>
            <a:off x="394302" y="252123"/>
            <a:ext cx="6006497"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a:latin typeface="Century Gothic"/>
                <a:ea typeface="Malgun Gothic" panose="020B0503020000020004" pitchFamily="34" charset="-127"/>
                <a:cs typeface="Arial" panose="020B0604020202020204" pitchFamily="34" charset="0"/>
              </a:rPr>
              <a:t>Duck Curve</a:t>
            </a:r>
            <a:endParaRPr lang="en-US" sz="3200" b="1">
              <a:latin typeface="Century Gothic"/>
              <a:ea typeface="Malgun Gothic" panose="020B0503020000020004" pitchFamily="34" charset="-127"/>
              <a:cs typeface="Arial" panose="020B0604020202020204" pitchFamily="34" charset="0"/>
            </a:endParaRPr>
          </a:p>
        </p:txBody>
      </p:sp>
      <p:pic>
        <p:nvPicPr>
          <p:cNvPr id="23" name="Picture 22" descr="A close-up of a stack of coins&#10;&#10;Description automatically generated">
            <a:extLst>
              <a:ext uri="{FF2B5EF4-FFF2-40B4-BE49-F238E27FC236}">
                <a16:creationId xmlns:a16="http://schemas.microsoft.com/office/drawing/2014/main" id="{59089896-C9EC-BD61-A845-CB893A1F34E6}"/>
              </a:ext>
            </a:extLst>
          </p:cNvPr>
          <p:cNvPicPr>
            <a:picLocks noChangeAspect="1"/>
          </p:cNvPicPr>
          <p:nvPr/>
        </p:nvPicPr>
        <p:blipFill>
          <a:blip r:embed="rId2">
            <a:alphaModFix amt="20000"/>
          </a:blip>
          <a:stretch>
            <a:fillRect/>
          </a:stretch>
        </p:blipFill>
        <p:spPr>
          <a:xfrm>
            <a:off x="9197" y="0"/>
            <a:ext cx="12182803" cy="6824498"/>
          </a:xfrm>
          <a:prstGeom prst="rect">
            <a:avLst/>
          </a:prstGeom>
        </p:spPr>
      </p:pic>
    </p:spTree>
    <p:extLst>
      <p:ext uri="{BB962C8B-B14F-4D97-AF65-F5344CB8AC3E}">
        <p14:creationId xmlns:p14="http://schemas.microsoft.com/office/powerpoint/2010/main" val="3020040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B49C2F-5999-D941-E631-B93C80FA45CD}"/>
              </a:ext>
            </a:extLst>
          </p:cNvPr>
          <p:cNvSpPr>
            <a:spLocks noGrp="1"/>
          </p:cNvSpPr>
          <p:nvPr>
            <p:ph type="sldNum" sz="quarter" idx="12"/>
          </p:nvPr>
        </p:nvSpPr>
        <p:spPr/>
        <p:txBody>
          <a:bodyPr/>
          <a:lstStyle/>
          <a:p>
            <a:fld id="{DB0EFC91-238D-4124-AFC2-8489E0EF3E01}" type="slidenum">
              <a:rPr lang="en-US" smtClean="0"/>
              <a:t>12</a:t>
            </a:fld>
            <a:endParaRPr lang="en-US"/>
          </a:p>
        </p:txBody>
      </p:sp>
      <p:sp>
        <p:nvSpPr>
          <p:cNvPr id="5" name="TextBox 4">
            <a:extLst>
              <a:ext uri="{FF2B5EF4-FFF2-40B4-BE49-F238E27FC236}">
                <a16:creationId xmlns:a16="http://schemas.microsoft.com/office/drawing/2014/main" id="{9DE6C9CB-5D21-12EB-6276-E413BF2DB7BE}"/>
              </a:ext>
            </a:extLst>
          </p:cNvPr>
          <p:cNvSpPr txBox="1"/>
          <p:nvPr/>
        </p:nvSpPr>
        <p:spPr>
          <a:xfrm>
            <a:off x="679330" y="1434141"/>
            <a:ext cx="762359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latin typeface="Century Gothic"/>
                <a:ea typeface="+mn-lt"/>
                <a:cs typeface="+mn-lt"/>
              </a:rPr>
              <a:t>Component Maintenance</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Electrolyte Replacement</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Hydrogen Supply</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Cooling System Maintenance</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Monitoring and Control Systems</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Safety Measures</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Labor Costs</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Energy Consumption</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Diagnostics and Testing</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Waste Management</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Site Maintenance</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Training and Workforce Development</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Unforeseen Repairs</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Insurance</a:t>
            </a:r>
            <a:endParaRPr lang="en-US" sz="1600">
              <a:latin typeface="Century Gothic"/>
              <a:cs typeface="Calibri"/>
            </a:endParaRPr>
          </a:p>
          <a:p>
            <a:pPr marL="285750" indent="-285750">
              <a:buFont typeface="Arial" panose="020B0604020202020204" pitchFamily="34" charset="0"/>
              <a:buChar char="•"/>
            </a:pPr>
            <a:r>
              <a:rPr lang="en-US" sz="1600">
                <a:latin typeface="Century Gothic"/>
                <a:ea typeface="+mn-lt"/>
                <a:cs typeface="+mn-lt"/>
              </a:rPr>
              <a:t>Downtime and Opportunity Costs</a:t>
            </a:r>
            <a:endParaRPr lang="en-US" sz="1600">
              <a:latin typeface="Century Gothic"/>
            </a:endParaRPr>
          </a:p>
          <a:p>
            <a:pPr marL="285750" indent="-285750" algn="l">
              <a:buFont typeface="Arial" panose="020B0604020202020204" pitchFamily="34" charset="0"/>
              <a:buChar char="•"/>
            </a:pPr>
            <a:endParaRPr lang="en-US" sz="1600">
              <a:latin typeface="Century Gothic"/>
              <a:cs typeface="Calibri"/>
            </a:endParaRPr>
          </a:p>
        </p:txBody>
      </p:sp>
      <p:sp>
        <p:nvSpPr>
          <p:cNvPr id="3" name="object 6">
            <a:extLst>
              <a:ext uri="{FF2B5EF4-FFF2-40B4-BE49-F238E27FC236}">
                <a16:creationId xmlns:a16="http://schemas.microsoft.com/office/drawing/2014/main" id="{68367358-C6DB-42CE-D346-6F32B47B4FB1}"/>
              </a:ext>
            </a:extLst>
          </p:cNvPr>
          <p:cNvSpPr txBox="1">
            <a:spLocks/>
          </p:cNvSpPr>
          <p:nvPr/>
        </p:nvSpPr>
        <p:spPr>
          <a:xfrm>
            <a:off x="394302" y="252123"/>
            <a:ext cx="6321458"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dirty="0">
                <a:latin typeface="Century Gothic"/>
                <a:ea typeface="Malgun Gothic" panose="020B0503020000020004" pitchFamily="34" charset="-127"/>
                <a:cs typeface="Arial" panose="020B0604020202020204" pitchFamily="34" charset="0"/>
              </a:rPr>
              <a:t>Operating &amp; Maintenance Cost</a:t>
            </a:r>
            <a:endParaRPr lang="en-US" sz="3200" b="1" dirty="0">
              <a:latin typeface="Century Gothic"/>
              <a:ea typeface="Malgun Gothic" panose="020B0503020000020004" pitchFamily="34" charset="-127"/>
              <a:cs typeface="Arial" panose="020B0604020202020204" pitchFamily="34" charset="0"/>
            </a:endParaRPr>
          </a:p>
        </p:txBody>
      </p:sp>
      <p:grpSp>
        <p:nvGrpSpPr>
          <p:cNvPr id="23" name="Group 22">
            <a:extLst>
              <a:ext uri="{FF2B5EF4-FFF2-40B4-BE49-F238E27FC236}">
                <a16:creationId xmlns:a16="http://schemas.microsoft.com/office/drawing/2014/main" id="{5F88D59F-3EE6-6A58-619A-35A6B14C022F}"/>
              </a:ext>
            </a:extLst>
          </p:cNvPr>
          <p:cNvGrpSpPr/>
          <p:nvPr/>
        </p:nvGrpSpPr>
        <p:grpSpPr>
          <a:xfrm>
            <a:off x="7190178" y="6455483"/>
            <a:ext cx="1691640" cy="275081"/>
            <a:chOff x="7380405" y="6465643"/>
            <a:chExt cx="1691640" cy="275081"/>
          </a:xfrm>
        </p:grpSpPr>
        <p:sp>
          <p:nvSpPr>
            <p:cNvPr id="24" name="object 49">
              <a:extLst>
                <a:ext uri="{FF2B5EF4-FFF2-40B4-BE49-F238E27FC236}">
                  <a16:creationId xmlns:a16="http://schemas.microsoft.com/office/drawing/2014/main" id="{50D8BE6E-C7E2-D874-1DB7-F19EA9B15EDD}"/>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sp>
          <p:nvSpPr>
            <p:cNvPr id="25" name="object 8">
              <a:extLst>
                <a:ext uri="{FF2B5EF4-FFF2-40B4-BE49-F238E27FC236}">
                  <a16:creationId xmlns:a16="http://schemas.microsoft.com/office/drawing/2014/main" id="{E5A5199E-4F28-7908-34FD-715EC034BA2F}"/>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grpSp>
      <p:grpSp>
        <p:nvGrpSpPr>
          <p:cNvPr id="26" name="Group 25">
            <a:extLst>
              <a:ext uri="{FF2B5EF4-FFF2-40B4-BE49-F238E27FC236}">
                <a16:creationId xmlns:a16="http://schemas.microsoft.com/office/drawing/2014/main" id="{33A8E58C-0D6F-5F8F-C054-50AF82F186DA}"/>
              </a:ext>
            </a:extLst>
          </p:cNvPr>
          <p:cNvGrpSpPr/>
          <p:nvPr/>
        </p:nvGrpSpPr>
        <p:grpSpPr>
          <a:xfrm>
            <a:off x="5008400" y="6446967"/>
            <a:ext cx="1691640" cy="275081"/>
            <a:chOff x="5205757" y="6457127"/>
            <a:chExt cx="1691640" cy="275081"/>
          </a:xfrm>
          <a:solidFill>
            <a:schemeClr val="bg1"/>
          </a:solidFill>
        </p:grpSpPr>
        <p:sp>
          <p:nvSpPr>
            <p:cNvPr id="27" name="object 7">
              <a:extLst>
                <a:ext uri="{FF2B5EF4-FFF2-40B4-BE49-F238E27FC236}">
                  <a16:creationId xmlns:a16="http://schemas.microsoft.com/office/drawing/2014/main" id="{EF763AB4-691F-9186-F484-BBB56DCDDCF5}"/>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28" name="object 49">
              <a:extLst>
                <a:ext uri="{FF2B5EF4-FFF2-40B4-BE49-F238E27FC236}">
                  <a16:creationId xmlns:a16="http://schemas.microsoft.com/office/drawing/2014/main" id="{10076FDF-2809-8D59-0B0C-96F99EA971C9}"/>
                </a:ext>
              </a:extLst>
            </p:cNvPr>
            <p:cNvSpPr txBox="1"/>
            <p:nvPr/>
          </p:nvSpPr>
          <p:spPr>
            <a:xfrm>
              <a:off x="5313739" y="6518146"/>
              <a:ext cx="1475677" cy="144911"/>
            </a:xfrm>
            <a:prstGeom prst="rect">
              <a:avLst/>
            </a:prstGeom>
            <a:no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29" name="object 9">
            <a:extLst>
              <a:ext uri="{FF2B5EF4-FFF2-40B4-BE49-F238E27FC236}">
                <a16:creationId xmlns:a16="http://schemas.microsoft.com/office/drawing/2014/main" id="{9FBD4215-CED6-C1FD-5F1D-5A82BC951F39}"/>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30" name="Group 29">
            <a:extLst>
              <a:ext uri="{FF2B5EF4-FFF2-40B4-BE49-F238E27FC236}">
                <a16:creationId xmlns:a16="http://schemas.microsoft.com/office/drawing/2014/main" id="{CB61F90D-0B8B-4710-4B4B-50FD0A2C412B}"/>
              </a:ext>
            </a:extLst>
          </p:cNvPr>
          <p:cNvGrpSpPr/>
          <p:nvPr/>
        </p:nvGrpSpPr>
        <p:grpSpPr>
          <a:xfrm>
            <a:off x="2826623" y="6446967"/>
            <a:ext cx="1691640" cy="275081"/>
            <a:chOff x="3022789" y="6446772"/>
            <a:chExt cx="1406653" cy="275081"/>
          </a:xfrm>
        </p:grpSpPr>
        <p:sp>
          <p:nvSpPr>
            <p:cNvPr id="31" name="object 6">
              <a:extLst>
                <a:ext uri="{FF2B5EF4-FFF2-40B4-BE49-F238E27FC236}">
                  <a16:creationId xmlns:a16="http://schemas.microsoft.com/office/drawing/2014/main" id="{D2094BD5-D5F3-A213-3213-306C42A3A920}"/>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32" name="object 49">
              <a:extLst>
                <a:ext uri="{FF2B5EF4-FFF2-40B4-BE49-F238E27FC236}">
                  <a16:creationId xmlns:a16="http://schemas.microsoft.com/office/drawing/2014/main" id="{E966EFDA-9061-ECEA-4AFA-6005FCDFBF3A}"/>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33" name="Group 32">
            <a:extLst>
              <a:ext uri="{FF2B5EF4-FFF2-40B4-BE49-F238E27FC236}">
                <a16:creationId xmlns:a16="http://schemas.microsoft.com/office/drawing/2014/main" id="{CB5579B3-7B01-012A-F78F-D2B14265CCB7}"/>
              </a:ext>
            </a:extLst>
          </p:cNvPr>
          <p:cNvGrpSpPr/>
          <p:nvPr/>
        </p:nvGrpSpPr>
        <p:grpSpPr>
          <a:xfrm>
            <a:off x="643539" y="6442901"/>
            <a:ext cx="1692947" cy="275081"/>
            <a:chOff x="838200" y="6442706"/>
            <a:chExt cx="1406653" cy="275081"/>
          </a:xfrm>
        </p:grpSpPr>
        <p:sp>
          <p:nvSpPr>
            <p:cNvPr id="34" name="object 5">
              <a:extLst>
                <a:ext uri="{FF2B5EF4-FFF2-40B4-BE49-F238E27FC236}">
                  <a16:creationId xmlns:a16="http://schemas.microsoft.com/office/drawing/2014/main" id="{CF93A9A6-8C3C-69A6-B74F-2D7A25F99D02}"/>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35" name="object 49">
              <a:extLst>
                <a:ext uri="{FF2B5EF4-FFF2-40B4-BE49-F238E27FC236}">
                  <a16:creationId xmlns:a16="http://schemas.microsoft.com/office/drawing/2014/main" id="{92038CBF-E654-7043-282D-ACC79BA16369}"/>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36" name="Group 35">
            <a:extLst>
              <a:ext uri="{FF2B5EF4-FFF2-40B4-BE49-F238E27FC236}">
                <a16:creationId xmlns:a16="http://schemas.microsoft.com/office/drawing/2014/main" id="{BDEC7CEF-FEA9-3D69-A956-33331123E9F7}"/>
              </a:ext>
            </a:extLst>
          </p:cNvPr>
          <p:cNvGrpSpPr/>
          <p:nvPr/>
        </p:nvGrpSpPr>
        <p:grpSpPr>
          <a:xfrm>
            <a:off x="9371956" y="6449145"/>
            <a:ext cx="1691640" cy="275081"/>
            <a:chOff x="9564996" y="6459305"/>
            <a:chExt cx="1691640" cy="275081"/>
          </a:xfrm>
          <a:solidFill>
            <a:schemeClr val="bg2"/>
          </a:solidFill>
        </p:grpSpPr>
        <p:sp>
          <p:nvSpPr>
            <p:cNvPr id="37" name="object 8">
              <a:extLst>
                <a:ext uri="{FF2B5EF4-FFF2-40B4-BE49-F238E27FC236}">
                  <a16:creationId xmlns:a16="http://schemas.microsoft.com/office/drawing/2014/main" id="{985E5E6E-FD7D-63A4-8E4C-24E205293ED5}"/>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38" name="object 49">
              <a:extLst>
                <a:ext uri="{FF2B5EF4-FFF2-40B4-BE49-F238E27FC236}">
                  <a16:creationId xmlns:a16="http://schemas.microsoft.com/office/drawing/2014/main" id="{88A76E0F-EE5C-C840-58A6-457EC1566B13}"/>
                </a:ext>
              </a:extLst>
            </p:cNvPr>
            <p:cNvSpPr txBox="1"/>
            <p:nvPr/>
          </p:nvSpPr>
          <p:spPr>
            <a:xfrm>
              <a:off x="9707490" y="6524390"/>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spTree>
    <p:extLst>
      <p:ext uri="{BB962C8B-B14F-4D97-AF65-F5344CB8AC3E}">
        <p14:creationId xmlns:p14="http://schemas.microsoft.com/office/powerpoint/2010/main" val="311879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54BD334D-5B27-7B16-DD99-6325E233F52E}"/>
              </a:ext>
            </a:extLst>
          </p:cNvPr>
          <p:cNvSpPr txBox="1">
            <a:spLocks/>
          </p:cNvSpPr>
          <p:nvPr/>
        </p:nvSpPr>
        <p:spPr>
          <a:xfrm>
            <a:off x="394303" y="252123"/>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a:latin typeface="Century Gothic"/>
                <a:ea typeface="Malgun Gothic" panose="020B0503020000020004" pitchFamily="34" charset="-127"/>
                <a:cs typeface="Arial" panose="020B0604020202020204" pitchFamily="34" charset="0"/>
              </a:rPr>
              <a:t>Problem</a:t>
            </a:r>
            <a:endParaRPr lang="en-US" sz="3200" b="1">
              <a:latin typeface="Century Gothic"/>
              <a:ea typeface="Malgun Gothic" panose="020B0503020000020004" pitchFamily="34" charset="-127"/>
              <a:cs typeface="Arial" panose="020B0604020202020204" pitchFamily="34" charset="0"/>
            </a:endParaRPr>
          </a:p>
        </p:txBody>
      </p:sp>
      <p:sp>
        <p:nvSpPr>
          <p:cNvPr id="1057" name="Slide Number Placeholder 5">
            <a:extLst>
              <a:ext uri="{FF2B5EF4-FFF2-40B4-BE49-F238E27FC236}">
                <a16:creationId xmlns:a16="http://schemas.microsoft.com/office/drawing/2014/main" id="{B6921E53-F599-08DF-3F0C-A84AE8AB08F2}"/>
              </a:ext>
            </a:extLst>
          </p:cNvPr>
          <p:cNvSpPr>
            <a:spLocks noGrp="1"/>
          </p:cNvSpPr>
          <p:nvPr>
            <p:ph type="sldNum" sz="quarter" idx="12"/>
          </p:nvPr>
        </p:nvSpPr>
        <p:spPr>
          <a:xfrm>
            <a:off x="11167739" y="6397685"/>
            <a:ext cx="647700" cy="365125"/>
          </a:xfrm>
        </p:spPr>
        <p:txBody>
          <a:bodyPr/>
          <a:lstStyle/>
          <a:p>
            <a:r>
              <a:rPr lang="en-US" sz="900">
                <a:latin typeface="Century Gothic"/>
              </a:rPr>
              <a:t>2</a:t>
            </a:r>
          </a:p>
        </p:txBody>
      </p:sp>
      <p:grpSp>
        <p:nvGrpSpPr>
          <p:cNvPr id="2" name="Group 1">
            <a:extLst>
              <a:ext uri="{FF2B5EF4-FFF2-40B4-BE49-F238E27FC236}">
                <a16:creationId xmlns:a16="http://schemas.microsoft.com/office/drawing/2014/main" id="{C37D0E5E-1981-7DE3-35B7-F842C9383346}"/>
              </a:ext>
            </a:extLst>
          </p:cNvPr>
          <p:cNvGrpSpPr/>
          <p:nvPr/>
        </p:nvGrpSpPr>
        <p:grpSpPr>
          <a:xfrm>
            <a:off x="7190178" y="6455483"/>
            <a:ext cx="1691640" cy="275081"/>
            <a:chOff x="7380405" y="6465643"/>
            <a:chExt cx="1691640" cy="275081"/>
          </a:xfrm>
        </p:grpSpPr>
        <p:sp>
          <p:nvSpPr>
            <p:cNvPr id="4" name="object 49">
              <a:extLst>
                <a:ext uri="{FF2B5EF4-FFF2-40B4-BE49-F238E27FC236}">
                  <a16:creationId xmlns:a16="http://schemas.microsoft.com/office/drawing/2014/main" id="{009A6295-6C71-8E75-36B4-B960405C4443}"/>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sp>
          <p:nvSpPr>
            <p:cNvPr id="5" name="object 8">
              <a:extLst>
                <a:ext uri="{FF2B5EF4-FFF2-40B4-BE49-F238E27FC236}">
                  <a16:creationId xmlns:a16="http://schemas.microsoft.com/office/drawing/2014/main" id="{371A921C-755C-36D4-7859-70F9D12DBC88}"/>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sz="900">
                <a:latin typeface="Century Gothic"/>
              </a:endParaRPr>
            </a:p>
          </p:txBody>
        </p:sp>
      </p:grpSp>
      <p:grpSp>
        <p:nvGrpSpPr>
          <p:cNvPr id="6" name="Group 5">
            <a:extLst>
              <a:ext uri="{FF2B5EF4-FFF2-40B4-BE49-F238E27FC236}">
                <a16:creationId xmlns:a16="http://schemas.microsoft.com/office/drawing/2014/main" id="{0E8F9AAE-A050-7BBD-7D63-3153A5619ED6}"/>
              </a:ext>
            </a:extLst>
          </p:cNvPr>
          <p:cNvGrpSpPr/>
          <p:nvPr/>
        </p:nvGrpSpPr>
        <p:grpSpPr>
          <a:xfrm>
            <a:off x="5008400" y="6446967"/>
            <a:ext cx="1691640" cy="275081"/>
            <a:chOff x="5205757" y="6457127"/>
            <a:chExt cx="1691640" cy="275081"/>
          </a:xfrm>
          <a:noFill/>
        </p:grpSpPr>
        <p:sp>
          <p:nvSpPr>
            <p:cNvPr id="7" name="object 7">
              <a:extLst>
                <a:ext uri="{FF2B5EF4-FFF2-40B4-BE49-F238E27FC236}">
                  <a16:creationId xmlns:a16="http://schemas.microsoft.com/office/drawing/2014/main" id="{9733A96F-4D04-4582-2F87-6F76F17DC173}"/>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sz="900">
                <a:latin typeface="Century Gothic"/>
              </a:endParaRPr>
            </a:p>
          </p:txBody>
        </p:sp>
        <p:sp>
          <p:nvSpPr>
            <p:cNvPr id="8" name="object 49">
              <a:extLst>
                <a:ext uri="{FF2B5EF4-FFF2-40B4-BE49-F238E27FC236}">
                  <a16:creationId xmlns:a16="http://schemas.microsoft.com/office/drawing/2014/main" id="{61A9DFD8-3CCF-7C1A-077A-DF0FC6F14706}"/>
                </a:ext>
              </a:extLst>
            </p:cNvPr>
            <p:cNvSpPr txBox="1"/>
            <p:nvPr/>
          </p:nvSpPr>
          <p:spPr>
            <a:xfrm>
              <a:off x="5313461" y="6531232"/>
              <a:ext cx="1476232"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Energy Storage Solutions</a:t>
              </a:r>
              <a:endParaRPr sz="900">
                <a:latin typeface="Century Gothic"/>
                <a:cs typeface="Arial"/>
              </a:endParaRPr>
            </a:p>
          </p:txBody>
        </p:sp>
      </p:grpSp>
      <p:sp>
        <p:nvSpPr>
          <p:cNvPr id="11" name="object 9">
            <a:extLst>
              <a:ext uri="{FF2B5EF4-FFF2-40B4-BE49-F238E27FC236}">
                <a16:creationId xmlns:a16="http://schemas.microsoft.com/office/drawing/2014/main" id="{493C7D83-7D1F-355C-0294-3FC5E0AED1BF}"/>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12" name="Group 11">
            <a:extLst>
              <a:ext uri="{FF2B5EF4-FFF2-40B4-BE49-F238E27FC236}">
                <a16:creationId xmlns:a16="http://schemas.microsoft.com/office/drawing/2014/main" id="{961D913B-815D-4B55-28D7-5A996AEE5D0B}"/>
              </a:ext>
            </a:extLst>
          </p:cNvPr>
          <p:cNvGrpSpPr/>
          <p:nvPr/>
        </p:nvGrpSpPr>
        <p:grpSpPr>
          <a:xfrm>
            <a:off x="2826623" y="6446967"/>
            <a:ext cx="1691640" cy="275081"/>
            <a:chOff x="3022789" y="6446772"/>
            <a:chExt cx="1406653" cy="275081"/>
          </a:xfrm>
        </p:grpSpPr>
        <p:sp>
          <p:nvSpPr>
            <p:cNvPr id="13" name="object 6">
              <a:extLst>
                <a:ext uri="{FF2B5EF4-FFF2-40B4-BE49-F238E27FC236}">
                  <a16:creationId xmlns:a16="http://schemas.microsoft.com/office/drawing/2014/main" id="{96AC8967-658B-B82E-70BC-5B6C3D1A2863}"/>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sz="900">
                <a:solidFill>
                  <a:sysClr val="windowText" lastClr="000000"/>
                </a:solidFill>
                <a:latin typeface="Century Gothic"/>
              </a:endParaRPr>
            </a:p>
          </p:txBody>
        </p:sp>
        <p:sp>
          <p:nvSpPr>
            <p:cNvPr id="14" name="object 49">
              <a:extLst>
                <a:ext uri="{FF2B5EF4-FFF2-40B4-BE49-F238E27FC236}">
                  <a16:creationId xmlns:a16="http://schemas.microsoft.com/office/drawing/2014/main" id="{69AB2BFE-1EE4-DBA3-FCA3-A8F0FB150FCB}"/>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15" name="Group 14">
            <a:extLst>
              <a:ext uri="{FF2B5EF4-FFF2-40B4-BE49-F238E27FC236}">
                <a16:creationId xmlns:a16="http://schemas.microsoft.com/office/drawing/2014/main" id="{62B69EA3-99FF-FA2F-703F-FFA0CDA7F22D}"/>
              </a:ext>
            </a:extLst>
          </p:cNvPr>
          <p:cNvGrpSpPr/>
          <p:nvPr/>
        </p:nvGrpSpPr>
        <p:grpSpPr>
          <a:xfrm>
            <a:off x="643539" y="6442901"/>
            <a:ext cx="1692947" cy="275081"/>
            <a:chOff x="838200" y="6442706"/>
            <a:chExt cx="1406653" cy="275081"/>
          </a:xfrm>
          <a:solidFill>
            <a:schemeClr val="bg2"/>
          </a:solidFill>
        </p:grpSpPr>
        <p:sp>
          <p:nvSpPr>
            <p:cNvPr id="16" name="object 5">
              <a:extLst>
                <a:ext uri="{FF2B5EF4-FFF2-40B4-BE49-F238E27FC236}">
                  <a16:creationId xmlns:a16="http://schemas.microsoft.com/office/drawing/2014/main" id="{B0B6C608-0C0D-4518-3692-CBB9ACE6BA2E}"/>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grpFill/>
            <a:ln w="12700">
              <a:solidFill>
                <a:schemeClr val="tx1"/>
              </a:solidFill>
            </a:ln>
          </p:spPr>
          <p:txBody>
            <a:bodyPr wrap="square" lIns="0" tIns="0" rIns="0" bIns="0" rtlCol="0"/>
            <a:lstStyle/>
            <a:p>
              <a:endParaRPr sz="900">
                <a:latin typeface="Century Gothic"/>
              </a:endParaRPr>
            </a:p>
          </p:txBody>
        </p:sp>
        <p:sp>
          <p:nvSpPr>
            <p:cNvPr id="17" name="object 49">
              <a:extLst>
                <a:ext uri="{FF2B5EF4-FFF2-40B4-BE49-F238E27FC236}">
                  <a16:creationId xmlns:a16="http://schemas.microsoft.com/office/drawing/2014/main" id="{D758CA22-B91C-018D-82F0-25E5476CD95C}"/>
                </a:ext>
              </a:extLst>
            </p:cNvPr>
            <p:cNvSpPr txBox="1"/>
            <p:nvPr userDrawn="1"/>
          </p:nvSpPr>
          <p:spPr>
            <a:xfrm>
              <a:off x="1250834" y="6507791"/>
              <a:ext cx="581385"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pic>
        <p:nvPicPr>
          <p:cNvPr id="9" name="Picture 8" descr="A solar panel and wind turbines&#10;&#10;Description automatically generated">
            <a:extLst>
              <a:ext uri="{FF2B5EF4-FFF2-40B4-BE49-F238E27FC236}">
                <a16:creationId xmlns:a16="http://schemas.microsoft.com/office/drawing/2014/main" id="{6C5C1E76-EC81-DC45-2F8E-4159B7C1B410}"/>
              </a:ext>
            </a:extLst>
          </p:cNvPr>
          <p:cNvPicPr>
            <a:picLocks noChangeAspect="1"/>
          </p:cNvPicPr>
          <p:nvPr/>
        </p:nvPicPr>
        <p:blipFill>
          <a:blip r:embed="rId3">
            <a:alphaModFix amt="20000"/>
          </a:blip>
          <a:stretch>
            <a:fillRect/>
          </a:stretch>
        </p:blipFill>
        <p:spPr>
          <a:xfrm>
            <a:off x="-3343" y="-38337"/>
            <a:ext cx="12192000" cy="6766941"/>
          </a:xfrm>
          <a:prstGeom prst="rect">
            <a:avLst/>
          </a:prstGeom>
        </p:spPr>
      </p:pic>
      <p:grpSp>
        <p:nvGrpSpPr>
          <p:cNvPr id="18" name="Group 17">
            <a:extLst>
              <a:ext uri="{FF2B5EF4-FFF2-40B4-BE49-F238E27FC236}">
                <a16:creationId xmlns:a16="http://schemas.microsoft.com/office/drawing/2014/main" id="{F74F534B-80A1-4E53-E3E4-9D52A1C17AA9}"/>
              </a:ext>
            </a:extLst>
          </p:cNvPr>
          <p:cNvGrpSpPr/>
          <p:nvPr/>
        </p:nvGrpSpPr>
        <p:grpSpPr>
          <a:xfrm>
            <a:off x="9371956" y="6449145"/>
            <a:ext cx="1691640" cy="275081"/>
            <a:chOff x="9564996" y="6459305"/>
            <a:chExt cx="1691640" cy="275081"/>
          </a:xfrm>
        </p:grpSpPr>
        <p:sp>
          <p:nvSpPr>
            <p:cNvPr id="19" name="object 8">
              <a:extLst>
                <a:ext uri="{FF2B5EF4-FFF2-40B4-BE49-F238E27FC236}">
                  <a16:creationId xmlns:a16="http://schemas.microsoft.com/office/drawing/2014/main" id="{B465D909-27AC-B6E9-10F7-17EE84C4EF95}"/>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sz="900">
                <a:latin typeface="Century Gothic"/>
              </a:endParaRPr>
            </a:p>
          </p:txBody>
        </p:sp>
        <p:sp>
          <p:nvSpPr>
            <p:cNvPr id="20" name="object 49">
              <a:extLst>
                <a:ext uri="{FF2B5EF4-FFF2-40B4-BE49-F238E27FC236}">
                  <a16:creationId xmlns:a16="http://schemas.microsoft.com/office/drawing/2014/main" id="{E8863372-70C3-FA9F-E65B-EDF9D1FC5379}"/>
                </a:ext>
              </a:extLst>
            </p:cNvPr>
            <p:cNvSpPr txBox="1"/>
            <p:nvPr/>
          </p:nvSpPr>
          <p:spPr>
            <a:xfrm>
              <a:off x="9707490" y="6524390"/>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grpSp>
        <p:nvGrpSpPr>
          <p:cNvPr id="1091" name="Group 1090">
            <a:extLst>
              <a:ext uri="{FF2B5EF4-FFF2-40B4-BE49-F238E27FC236}">
                <a16:creationId xmlns:a16="http://schemas.microsoft.com/office/drawing/2014/main" id="{48516978-B4F5-8C35-33DC-14710B12C4F2}"/>
              </a:ext>
            </a:extLst>
          </p:cNvPr>
          <p:cNvGrpSpPr/>
          <p:nvPr/>
        </p:nvGrpSpPr>
        <p:grpSpPr>
          <a:xfrm>
            <a:off x="486536" y="1421775"/>
            <a:ext cx="1391922" cy="819785"/>
            <a:chOff x="658022" y="665691"/>
            <a:chExt cx="1391922" cy="819785"/>
          </a:xfrm>
        </p:grpSpPr>
        <p:sp>
          <p:nvSpPr>
            <p:cNvPr id="33" name="object 9">
              <a:extLst>
                <a:ext uri="{FF2B5EF4-FFF2-40B4-BE49-F238E27FC236}">
                  <a16:creationId xmlns:a16="http://schemas.microsoft.com/office/drawing/2014/main" id="{3015E4E8-72D7-8AB5-A449-EFE7E2D0A3A7}"/>
                </a:ext>
              </a:extLst>
            </p:cNvPr>
            <p:cNvSpPr/>
            <p:nvPr/>
          </p:nvSpPr>
          <p:spPr>
            <a:xfrm rot="16200000">
              <a:off x="715326" y="724412"/>
              <a:ext cx="701040" cy="702310"/>
            </a:xfrm>
            <a:custGeom>
              <a:avLst/>
              <a:gdLst/>
              <a:ahLst/>
              <a:cxnLst/>
              <a:rect l="l" t="t" r="r" b="b"/>
              <a:pathLst>
                <a:path w="701040" h="702310">
                  <a:moveTo>
                    <a:pt x="350507" y="0"/>
                  </a:moveTo>
                  <a:lnTo>
                    <a:pt x="302945" y="3203"/>
                  </a:lnTo>
                  <a:lnTo>
                    <a:pt x="257328" y="12535"/>
                  </a:lnTo>
                  <a:lnTo>
                    <a:pt x="214074" y="27578"/>
                  </a:lnTo>
                  <a:lnTo>
                    <a:pt x="173599" y="47913"/>
                  </a:lnTo>
                  <a:lnTo>
                    <a:pt x="136322" y="73122"/>
                  </a:lnTo>
                  <a:lnTo>
                    <a:pt x="102661" y="102787"/>
                  </a:lnTo>
                  <a:lnTo>
                    <a:pt x="73032" y="136490"/>
                  </a:lnTo>
                  <a:lnTo>
                    <a:pt x="47854" y="173812"/>
                  </a:lnTo>
                  <a:lnTo>
                    <a:pt x="27544" y="214337"/>
                  </a:lnTo>
                  <a:lnTo>
                    <a:pt x="12520" y="257644"/>
                  </a:lnTo>
                  <a:lnTo>
                    <a:pt x="3199" y="303317"/>
                  </a:lnTo>
                  <a:lnTo>
                    <a:pt x="0" y="350937"/>
                  </a:lnTo>
                  <a:lnTo>
                    <a:pt x="3199" y="398557"/>
                  </a:lnTo>
                  <a:lnTo>
                    <a:pt x="12520" y="444230"/>
                  </a:lnTo>
                  <a:lnTo>
                    <a:pt x="27544" y="487538"/>
                  </a:lnTo>
                  <a:lnTo>
                    <a:pt x="47854" y="528062"/>
                  </a:lnTo>
                  <a:lnTo>
                    <a:pt x="73032" y="565385"/>
                  </a:lnTo>
                  <a:lnTo>
                    <a:pt x="102661" y="599088"/>
                  </a:lnTo>
                  <a:lnTo>
                    <a:pt x="136322" y="628753"/>
                  </a:lnTo>
                  <a:lnTo>
                    <a:pt x="173599" y="653962"/>
                  </a:lnTo>
                  <a:lnTo>
                    <a:pt x="214074" y="674297"/>
                  </a:lnTo>
                  <a:lnTo>
                    <a:pt x="257328" y="689339"/>
                  </a:lnTo>
                  <a:lnTo>
                    <a:pt x="302945" y="698672"/>
                  </a:lnTo>
                  <a:lnTo>
                    <a:pt x="350507" y="701875"/>
                  </a:lnTo>
                  <a:lnTo>
                    <a:pt x="398069" y="698672"/>
                  </a:lnTo>
                  <a:lnTo>
                    <a:pt x="443685" y="689339"/>
                  </a:lnTo>
                  <a:lnTo>
                    <a:pt x="486940" y="674297"/>
                  </a:lnTo>
                  <a:lnTo>
                    <a:pt x="527414" y="653962"/>
                  </a:lnTo>
                  <a:lnTo>
                    <a:pt x="564691" y="628753"/>
                  </a:lnTo>
                  <a:lnTo>
                    <a:pt x="598352" y="599088"/>
                  </a:lnTo>
                  <a:lnTo>
                    <a:pt x="627981" y="565385"/>
                  </a:lnTo>
                  <a:lnTo>
                    <a:pt x="653159" y="528062"/>
                  </a:lnTo>
                  <a:lnTo>
                    <a:pt x="673468" y="487538"/>
                  </a:lnTo>
                  <a:lnTo>
                    <a:pt x="688492" y="444230"/>
                  </a:lnTo>
                  <a:lnTo>
                    <a:pt x="697813" y="398557"/>
                  </a:lnTo>
                  <a:lnTo>
                    <a:pt x="701013" y="350937"/>
                  </a:lnTo>
                  <a:lnTo>
                    <a:pt x="697813" y="303317"/>
                  </a:lnTo>
                  <a:lnTo>
                    <a:pt x="688492" y="257644"/>
                  </a:lnTo>
                  <a:lnTo>
                    <a:pt x="673468" y="214337"/>
                  </a:lnTo>
                  <a:lnTo>
                    <a:pt x="653159" y="173812"/>
                  </a:lnTo>
                  <a:lnTo>
                    <a:pt x="627981" y="136490"/>
                  </a:lnTo>
                  <a:lnTo>
                    <a:pt x="598352" y="102787"/>
                  </a:lnTo>
                  <a:lnTo>
                    <a:pt x="564691" y="73122"/>
                  </a:lnTo>
                  <a:lnTo>
                    <a:pt x="527414" y="47913"/>
                  </a:lnTo>
                  <a:lnTo>
                    <a:pt x="486940" y="27578"/>
                  </a:lnTo>
                  <a:lnTo>
                    <a:pt x="443685" y="12535"/>
                  </a:lnTo>
                  <a:lnTo>
                    <a:pt x="398069" y="3203"/>
                  </a:lnTo>
                  <a:lnTo>
                    <a:pt x="350507" y="0"/>
                  </a:lnTo>
                  <a:close/>
                </a:path>
              </a:pathLst>
            </a:custGeom>
            <a:solidFill>
              <a:schemeClr val="accent6">
                <a:lumMod val="50000"/>
              </a:schemeClr>
            </a:solidFill>
            <a:ln>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34" name="object 10">
              <a:extLst>
                <a:ext uri="{FF2B5EF4-FFF2-40B4-BE49-F238E27FC236}">
                  <a16:creationId xmlns:a16="http://schemas.microsoft.com/office/drawing/2014/main" id="{22B06B1F-8863-1B7A-AC7D-1633F928CA32}"/>
                </a:ext>
              </a:extLst>
            </p:cNvPr>
            <p:cNvSpPr/>
            <p:nvPr/>
          </p:nvSpPr>
          <p:spPr>
            <a:xfrm rot="16200000">
              <a:off x="824240" y="833315"/>
              <a:ext cx="483234" cy="484505"/>
            </a:xfrm>
            <a:custGeom>
              <a:avLst/>
              <a:gdLst/>
              <a:ahLst/>
              <a:cxnLst/>
              <a:rect l="l" t="t" r="r" b="b"/>
              <a:pathLst>
                <a:path w="483234" h="484504">
                  <a:moveTo>
                    <a:pt x="241603" y="0"/>
                  </a:moveTo>
                  <a:lnTo>
                    <a:pt x="192912" y="4917"/>
                  </a:lnTo>
                  <a:lnTo>
                    <a:pt x="147560" y="19019"/>
                  </a:lnTo>
                  <a:lnTo>
                    <a:pt x="106520" y="41333"/>
                  </a:lnTo>
                  <a:lnTo>
                    <a:pt x="70764" y="70887"/>
                  </a:lnTo>
                  <a:lnTo>
                    <a:pt x="41262" y="106706"/>
                  </a:lnTo>
                  <a:lnTo>
                    <a:pt x="18986" y="147817"/>
                  </a:lnTo>
                  <a:lnTo>
                    <a:pt x="4908" y="193248"/>
                  </a:lnTo>
                  <a:lnTo>
                    <a:pt x="0" y="242025"/>
                  </a:lnTo>
                  <a:lnTo>
                    <a:pt x="4908" y="290801"/>
                  </a:lnTo>
                  <a:lnTo>
                    <a:pt x="18986" y="336232"/>
                  </a:lnTo>
                  <a:lnTo>
                    <a:pt x="41262" y="377344"/>
                  </a:lnTo>
                  <a:lnTo>
                    <a:pt x="70764" y="413163"/>
                  </a:lnTo>
                  <a:lnTo>
                    <a:pt x="106520" y="442717"/>
                  </a:lnTo>
                  <a:lnTo>
                    <a:pt x="147560" y="465031"/>
                  </a:lnTo>
                  <a:lnTo>
                    <a:pt x="192912" y="479134"/>
                  </a:lnTo>
                  <a:lnTo>
                    <a:pt x="241603" y="484051"/>
                  </a:lnTo>
                  <a:lnTo>
                    <a:pt x="290295" y="479134"/>
                  </a:lnTo>
                  <a:lnTo>
                    <a:pt x="335646" y="465031"/>
                  </a:lnTo>
                  <a:lnTo>
                    <a:pt x="376686" y="442717"/>
                  </a:lnTo>
                  <a:lnTo>
                    <a:pt x="412442" y="413163"/>
                  </a:lnTo>
                  <a:lnTo>
                    <a:pt x="441944" y="377344"/>
                  </a:lnTo>
                  <a:lnTo>
                    <a:pt x="464220" y="336232"/>
                  </a:lnTo>
                  <a:lnTo>
                    <a:pt x="478298" y="290801"/>
                  </a:lnTo>
                  <a:lnTo>
                    <a:pt x="483207" y="242025"/>
                  </a:lnTo>
                  <a:lnTo>
                    <a:pt x="478298" y="193248"/>
                  </a:lnTo>
                  <a:lnTo>
                    <a:pt x="464220" y="147817"/>
                  </a:lnTo>
                  <a:lnTo>
                    <a:pt x="441944" y="106706"/>
                  </a:lnTo>
                  <a:lnTo>
                    <a:pt x="412442" y="70887"/>
                  </a:lnTo>
                  <a:lnTo>
                    <a:pt x="376686" y="41333"/>
                  </a:lnTo>
                  <a:lnTo>
                    <a:pt x="335646" y="19019"/>
                  </a:lnTo>
                  <a:lnTo>
                    <a:pt x="290295" y="4917"/>
                  </a:lnTo>
                  <a:lnTo>
                    <a:pt x="241603" y="0"/>
                  </a:lnTo>
                  <a:close/>
                </a:path>
              </a:pathLst>
            </a:custGeom>
            <a:solidFill>
              <a:schemeClr val="accent6">
                <a:lumMod val="50000"/>
              </a:schemeClr>
            </a:solidFill>
            <a:ln>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35" name="object 11">
              <a:extLst>
                <a:ext uri="{FF2B5EF4-FFF2-40B4-BE49-F238E27FC236}">
                  <a16:creationId xmlns:a16="http://schemas.microsoft.com/office/drawing/2014/main" id="{F8CF06E9-CB79-1790-77E9-F21236E2C906}"/>
                </a:ext>
              </a:extLst>
            </p:cNvPr>
            <p:cNvSpPr/>
            <p:nvPr/>
          </p:nvSpPr>
          <p:spPr>
            <a:xfrm rot="16200000">
              <a:off x="658022" y="665691"/>
              <a:ext cx="819785" cy="819785"/>
            </a:xfrm>
            <a:custGeom>
              <a:avLst/>
              <a:gdLst/>
              <a:ahLst/>
              <a:cxnLst/>
              <a:rect l="l" t="t" r="r" b="b"/>
              <a:pathLst>
                <a:path w="819784" h="819785">
                  <a:moveTo>
                    <a:pt x="0" y="409893"/>
                  </a:moveTo>
                  <a:lnTo>
                    <a:pt x="2757" y="362090"/>
                  </a:lnTo>
                  <a:lnTo>
                    <a:pt x="10825" y="315908"/>
                  </a:lnTo>
                  <a:lnTo>
                    <a:pt x="23896" y="271652"/>
                  </a:lnTo>
                  <a:lnTo>
                    <a:pt x="41662" y="229632"/>
                  </a:lnTo>
                  <a:lnTo>
                    <a:pt x="63815" y="190154"/>
                  </a:lnTo>
                  <a:lnTo>
                    <a:pt x="90049" y="153525"/>
                  </a:lnTo>
                  <a:lnTo>
                    <a:pt x="120055" y="120054"/>
                  </a:lnTo>
                  <a:lnTo>
                    <a:pt x="153526" y="90048"/>
                  </a:lnTo>
                  <a:lnTo>
                    <a:pt x="190154" y="63815"/>
                  </a:lnTo>
                  <a:lnTo>
                    <a:pt x="229632" y="41661"/>
                  </a:lnTo>
                  <a:lnTo>
                    <a:pt x="271653" y="23896"/>
                  </a:lnTo>
                  <a:lnTo>
                    <a:pt x="315908" y="10825"/>
                  </a:lnTo>
                  <a:lnTo>
                    <a:pt x="362091" y="2757"/>
                  </a:lnTo>
                  <a:lnTo>
                    <a:pt x="409893" y="0"/>
                  </a:lnTo>
                  <a:lnTo>
                    <a:pt x="457695" y="2757"/>
                  </a:lnTo>
                  <a:lnTo>
                    <a:pt x="503878" y="10825"/>
                  </a:lnTo>
                  <a:lnTo>
                    <a:pt x="548133" y="23896"/>
                  </a:lnTo>
                  <a:lnTo>
                    <a:pt x="590154" y="41661"/>
                  </a:lnTo>
                  <a:lnTo>
                    <a:pt x="629632" y="63815"/>
                  </a:lnTo>
                  <a:lnTo>
                    <a:pt x="666260" y="90048"/>
                  </a:lnTo>
                  <a:lnTo>
                    <a:pt x="699731" y="120054"/>
                  </a:lnTo>
                  <a:lnTo>
                    <a:pt x="729738" y="153525"/>
                  </a:lnTo>
                  <a:lnTo>
                    <a:pt x="755971" y="190154"/>
                  </a:lnTo>
                  <a:lnTo>
                    <a:pt x="778124" y="229632"/>
                  </a:lnTo>
                  <a:lnTo>
                    <a:pt x="795890" y="271652"/>
                  </a:lnTo>
                  <a:lnTo>
                    <a:pt x="808961" y="315908"/>
                  </a:lnTo>
                  <a:lnTo>
                    <a:pt x="817029" y="362090"/>
                  </a:lnTo>
                  <a:lnTo>
                    <a:pt x="819787" y="409893"/>
                  </a:lnTo>
                  <a:lnTo>
                    <a:pt x="817029" y="457695"/>
                  </a:lnTo>
                  <a:lnTo>
                    <a:pt x="808961" y="503877"/>
                  </a:lnTo>
                  <a:lnTo>
                    <a:pt x="795890" y="548133"/>
                  </a:lnTo>
                  <a:lnTo>
                    <a:pt x="778124" y="590153"/>
                  </a:lnTo>
                  <a:lnTo>
                    <a:pt x="755971" y="629631"/>
                  </a:lnTo>
                  <a:lnTo>
                    <a:pt x="729738" y="666260"/>
                  </a:lnTo>
                  <a:lnTo>
                    <a:pt x="699731" y="699731"/>
                  </a:lnTo>
                  <a:lnTo>
                    <a:pt x="666260" y="729737"/>
                  </a:lnTo>
                  <a:lnTo>
                    <a:pt x="629632" y="755970"/>
                  </a:lnTo>
                  <a:lnTo>
                    <a:pt x="590154" y="778124"/>
                  </a:lnTo>
                  <a:lnTo>
                    <a:pt x="548133" y="795889"/>
                  </a:lnTo>
                  <a:lnTo>
                    <a:pt x="503878" y="808960"/>
                  </a:lnTo>
                  <a:lnTo>
                    <a:pt x="457695" y="817028"/>
                  </a:lnTo>
                  <a:lnTo>
                    <a:pt x="409893" y="819786"/>
                  </a:lnTo>
                  <a:lnTo>
                    <a:pt x="362091" y="817028"/>
                  </a:lnTo>
                  <a:lnTo>
                    <a:pt x="315908" y="808960"/>
                  </a:lnTo>
                  <a:lnTo>
                    <a:pt x="271653" y="795889"/>
                  </a:lnTo>
                  <a:lnTo>
                    <a:pt x="229632" y="778124"/>
                  </a:lnTo>
                  <a:lnTo>
                    <a:pt x="190154" y="755970"/>
                  </a:lnTo>
                  <a:lnTo>
                    <a:pt x="153526" y="729737"/>
                  </a:lnTo>
                  <a:lnTo>
                    <a:pt x="120055" y="699731"/>
                  </a:lnTo>
                  <a:lnTo>
                    <a:pt x="90049" y="666260"/>
                  </a:lnTo>
                  <a:lnTo>
                    <a:pt x="63815" y="629631"/>
                  </a:lnTo>
                  <a:lnTo>
                    <a:pt x="41662" y="590153"/>
                  </a:lnTo>
                  <a:lnTo>
                    <a:pt x="23896" y="548133"/>
                  </a:lnTo>
                  <a:lnTo>
                    <a:pt x="10825" y="503877"/>
                  </a:lnTo>
                  <a:lnTo>
                    <a:pt x="2757" y="457695"/>
                  </a:lnTo>
                  <a:lnTo>
                    <a:pt x="0" y="409893"/>
                  </a:lnTo>
                  <a:close/>
                </a:path>
              </a:pathLst>
            </a:custGeom>
            <a:solidFill>
              <a:schemeClr val="accent6">
                <a:lumMod val="50000"/>
              </a:schemeClr>
            </a:solidFill>
            <a:ln w="12700">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38" name="object 12">
              <a:extLst>
                <a:ext uri="{FF2B5EF4-FFF2-40B4-BE49-F238E27FC236}">
                  <a16:creationId xmlns:a16="http://schemas.microsoft.com/office/drawing/2014/main" id="{160CDBD9-2F5A-74D6-FB16-CE976DEA41AC}"/>
                </a:ext>
              </a:extLst>
            </p:cNvPr>
            <p:cNvSpPr/>
            <p:nvPr/>
          </p:nvSpPr>
          <p:spPr>
            <a:xfrm rot="16200000">
              <a:off x="1761019" y="785041"/>
              <a:ext cx="5715" cy="572135"/>
            </a:xfrm>
            <a:custGeom>
              <a:avLst/>
              <a:gdLst/>
              <a:ahLst/>
              <a:cxnLst/>
              <a:rect l="l" t="t" r="r" b="b"/>
              <a:pathLst>
                <a:path w="5715" h="572135">
                  <a:moveTo>
                    <a:pt x="5386" y="0"/>
                  </a:moveTo>
                  <a:lnTo>
                    <a:pt x="0" y="572020"/>
                  </a:lnTo>
                </a:path>
              </a:pathLst>
            </a:custGeom>
            <a:solidFill>
              <a:schemeClr val="accent6">
                <a:lumMod val="50000"/>
              </a:schemeClr>
            </a:solidFill>
            <a:ln w="38100">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grpSp>
      <p:pic>
        <p:nvPicPr>
          <p:cNvPr id="39" name="object 13">
            <a:extLst>
              <a:ext uri="{FF2B5EF4-FFF2-40B4-BE49-F238E27FC236}">
                <a16:creationId xmlns:a16="http://schemas.microsoft.com/office/drawing/2014/main" id="{6DDDEE66-8FB3-28D4-DC64-AF7AB6764165}"/>
              </a:ext>
            </a:extLst>
          </p:cNvPr>
          <p:cNvPicPr/>
          <p:nvPr/>
        </p:nvPicPr>
        <p:blipFill>
          <a:blip r:embed="rId4" cstate="print"/>
          <a:stretch>
            <a:fillRect/>
          </a:stretch>
        </p:blipFill>
        <p:spPr>
          <a:xfrm rot="16200000">
            <a:off x="1918382" y="1237161"/>
            <a:ext cx="115266" cy="115266"/>
          </a:xfrm>
          <a:prstGeom prst="rect">
            <a:avLst/>
          </a:prstGeom>
        </p:spPr>
      </p:pic>
      <p:grpSp>
        <p:nvGrpSpPr>
          <p:cNvPr id="1092" name="Group 1091">
            <a:extLst>
              <a:ext uri="{FF2B5EF4-FFF2-40B4-BE49-F238E27FC236}">
                <a16:creationId xmlns:a16="http://schemas.microsoft.com/office/drawing/2014/main" id="{C5FF4676-CD20-1288-D020-7FDD5DFFA373}"/>
              </a:ext>
            </a:extLst>
          </p:cNvPr>
          <p:cNvGrpSpPr/>
          <p:nvPr/>
        </p:nvGrpSpPr>
        <p:grpSpPr>
          <a:xfrm>
            <a:off x="486536" y="2850229"/>
            <a:ext cx="1391922" cy="819785"/>
            <a:chOff x="658022" y="665691"/>
            <a:chExt cx="1391922" cy="819785"/>
          </a:xfrm>
        </p:grpSpPr>
        <p:sp>
          <p:nvSpPr>
            <p:cNvPr id="1093" name="object 9">
              <a:extLst>
                <a:ext uri="{FF2B5EF4-FFF2-40B4-BE49-F238E27FC236}">
                  <a16:creationId xmlns:a16="http://schemas.microsoft.com/office/drawing/2014/main" id="{F1E2584E-537F-7EA7-B822-D591873C4622}"/>
                </a:ext>
              </a:extLst>
            </p:cNvPr>
            <p:cNvSpPr/>
            <p:nvPr/>
          </p:nvSpPr>
          <p:spPr>
            <a:xfrm rot="16200000">
              <a:off x="715326" y="724412"/>
              <a:ext cx="701040" cy="702310"/>
            </a:xfrm>
            <a:custGeom>
              <a:avLst/>
              <a:gdLst/>
              <a:ahLst/>
              <a:cxnLst/>
              <a:rect l="l" t="t" r="r" b="b"/>
              <a:pathLst>
                <a:path w="701040" h="702310">
                  <a:moveTo>
                    <a:pt x="350507" y="0"/>
                  </a:moveTo>
                  <a:lnTo>
                    <a:pt x="302945" y="3203"/>
                  </a:lnTo>
                  <a:lnTo>
                    <a:pt x="257328" y="12535"/>
                  </a:lnTo>
                  <a:lnTo>
                    <a:pt x="214074" y="27578"/>
                  </a:lnTo>
                  <a:lnTo>
                    <a:pt x="173599" y="47913"/>
                  </a:lnTo>
                  <a:lnTo>
                    <a:pt x="136322" y="73122"/>
                  </a:lnTo>
                  <a:lnTo>
                    <a:pt x="102661" y="102787"/>
                  </a:lnTo>
                  <a:lnTo>
                    <a:pt x="73032" y="136490"/>
                  </a:lnTo>
                  <a:lnTo>
                    <a:pt x="47854" y="173812"/>
                  </a:lnTo>
                  <a:lnTo>
                    <a:pt x="27544" y="214337"/>
                  </a:lnTo>
                  <a:lnTo>
                    <a:pt x="12520" y="257644"/>
                  </a:lnTo>
                  <a:lnTo>
                    <a:pt x="3199" y="303317"/>
                  </a:lnTo>
                  <a:lnTo>
                    <a:pt x="0" y="350937"/>
                  </a:lnTo>
                  <a:lnTo>
                    <a:pt x="3199" y="398557"/>
                  </a:lnTo>
                  <a:lnTo>
                    <a:pt x="12520" y="444230"/>
                  </a:lnTo>
                  <a:lnTo>
                    <a:pt x="27544" y="487538"/>
                  </a:lnTo>
                  <a:lnTo>
                    <a:pt x="47854" y="528062"/>
                  </a:lnTo>
                  <a:lnTo>
                    <a:pt x="73032" y="565385"/>
                  </a:lnTo>
                  <a:lnTo>
                    <a:pt x="102661" y="599088"/>
                  </a:lnTo>
                  <a:lnTo>
                    <a:pt x="136322" y="628753"/>
                  </a:lnTo>
                  <a:lnTo>
                    <a:pt x="173599" y="653962"/>
                  </a:lnTo>
                  <a:lnTo>
                    <a:pt x="214074" y="674297"/>
                  </a:lnTo>
                  <a:lnTo>
                    <a:pt x="257328" y="689339"/>
                  </a:lnTo>
                  <a:lnTo>
                    <a:pt x="302945" y="698672"/>
                  </a:lnTo>
                  <a:lnTo>
                    <a:pt x="350507" y="701875"/>
                  </a:lnTo>
                  <a:lnTo>
                    <a:pt x="398069" y="698672"/>
                  </a:lnTo>
                  <a:lnTo>
                    <a:pt x="443685" y="689339"/>
                  </a:lnTo>
                  <a:lnTo>
                    <a:pt x="486940" y="674297"/>
                  </a:lnTo>
                  <a:lnTo>
                    <a:pt x="527414" y="653962"/>
                  </a:lnTo>
                  <a:lnTo>
                    <a:pt x="564691" y="628753"/>
                  </a:lnTo>
                  <a:lnTo>
                    <a:pt x="598352" y="599088"/>
                  </a:lnTo>
                  <a:lnTo>
                    <a:pt x="627981" y="565385"/>
                  </a:lnTo>
                  <a:lnTo>
                    <a:pt x="653159" y="528062"/>
                  </a:lnTo>
                  <a:lnTo>
                    <a:pt x="673468" y="487538"/>
                  </a:lnTo>
                  <a:lnTo>
                    <a:pt x="688492" y="444230"/>
                  </a:lnTo>
                  <a:lnTo>
                    <a:pt x="697813" y="398557"/>
                  </a:lnTo>
                  <a:lnTo>
                    <a:pt x="701013" y="350937"/>
                  </a:lnTo>
                  <a:lnTo>
                    <a:pt x="697813" y="303317"/>
                  </a:lnTo>
                  <a:lnTo>
                    <a:pt x="688492" y="257644"/>
                  </a:lnTo>
                  <a:lnTo>
                    <a:pt x="673468" y="214337"/>
                  </a:lnTo>
                  <a:lnTo>
                    <a:pt x="653159" y="173812"/>
                  </a:lnTo>
                  <a:lnTo>
                    <a:pt x="627981" y="136490"/>
                  </a:lnTo>
                  <a:lnTo>
                    <a:pt x="598352" y="102787"/>
                  </a:lnTo>
                  <a:lnTo>
                    <a:pt x="564691" y="73122"/>
                  </a:lnTo>
                  <a:lnTo>
                    <a:pt x="527414" y="47913"/>
                  </a:lnTo>
                  <a:lnTo>
                    <a:pt x="486940" y="27578"/>
                  </a:lnTo>
                  <a:lnTo>
                    <a:pt x="443685" y="12535"/>
                  </a:lnTo>
                  <a:lnTo>
                    <a:pt x="398069" y="3203"/>
                  </a:lnTo>
                  <a:lnTo>
                    <a:pt x="350507" y="0"/>
                  </a:lnTo>
                  <a:close/>
                </a:path>
              </a:pathLst>
            </a:custGeom>
            <a:solidFill>
              <a:schemeClr val="accent6">
                <a:lumMod val="50000"/>
              </a:schemeClr>
            </a:solidFill>
            <a:ln>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1094" name="object 10">
              <a:extLst>
                <a:ext uri="{FF2B5EF4-FFF2-40B4-BE49-F238E27FC236}">
                  <a16:creationId xmlns:a16="http://schemas.microsoft.com/office/drawing/2014/main" id="{516C2F42-5022-7347-809E-D9615236E385}"/>
                </a:ext>
              </a:extLst>
            </p:cNvPr>
            <p:cNvSpPr/>
            <p:nvPr/>
          </p:nvSpPr>
          <p:spPr>
            <a:xfrm rot="16200000">
              <a:off x="824240" y="833315"/>
              <a:ext cx="483234" cy="484505"/>
            </a:xfrm>
            <a:custGeom>
              <a:avLst/>
              <a:gdLst/>
              <a:ahLst/>
              <a:cxnLst/>
              <a:rect l="l" t="t" r="r" b="b"/>
              <a:pathLst>
                <a:path w="483234" h="484504">
                  <a:moveTo>
                    <a:pt x="241603" y="0"/>
                  </a:moveTo>
                  <a:lnTo>
                    <a:pt x="192912" y="4917"/>
                  </a:lnTo>
                  <a:lnTo>
                    <a:pt x="147560" y="19019"/>
                  </a:lnTo>
                  <a:lnTo>
                    <a:pt x="106520" y="41333"/>
                  </a:lnTo>
                  <a:lnTo>
                    <a:pt x="70764" y="70887"/>
                  </a:lnTo>
                  <a:lnTo>
                    <a:pt x="41262" y="106706"/>
                  </a:lnTo>
                  <a:lnTo>
                    <a:pt x="18986" y="147817"/>
                  </a:lnTo>
                  <a:lnTo>
                    <a:pt x="4908" y="193248"/>
                  </a:lnTo>
                  <a:lnTo>
                    <a:pt x="0" y="242025"/>
                  </a:lnTo>
                  <a:lnTo>
                    <a:pt x="4908" y="290801"/>
                  </a:lnTo>
                  <a:lnTo>
                    <a:pt x="18986" y="336232"/>
                  </a:lnTo>
                  <a:lnTo>
                    <a:pt x="41262" y="377344"/>
                  </a:lnTo>
                  <a:lnTo>
                    <a:pt x="70764" y="413163"/>
                  </a:lnTo>
                  <a:lnTo>
                    <a:pt x="106520" y="442717"/>
                  </a:lnTo>
                  <a:lnTo>
                    <a:pt x="147560" y="465031"/>
                  </a:lnTo>
                  <a:lnTo>
                    <a:pt x="192912" y="479134"/>
                  </a:lnTo>
                  <a:lnTo>
                    <a:pt x="241603" y="484051"/>
                  </a:lnTo>
                  <a:lnTo>
                    <a:pt x="290295" y="479134"/>
                  </a:lnTo>
                  <a:lnTo>
                    <a:pt x="335646" y="465031"/>
                  </a:lnTo>
                  <a:lnTo>
                    <a:pt x="376686" y="442717"/>
                  </a:lnTo>
                  <a:lnTo>
                    <a:pt x="412442" y="413163"/>
                  </a:lnTo>
                  <a:lnTo>
                    <a:pt x="441944" y="377344"/>
                  </a:lnTo>
                  <a:lnTo>
                    <a:pt x="464220" y="336232"/>
                  </a:lnTo>
                  <a:lnTo>
                    <a:pt x="478298" y="290801"/>
                  </a:lnTo>
                  <a:lnTo>
                    <a:pt x="483207" y="242025"/>
                  </a:lnTo>
                  <a:lnTo>
                    <a:pt x="478298" y="193248"/>
                  </a:lnTo>
                  <a:lnTo>
                    <a:pt x="464220" y="147817"/>
                  </a:lnTo>
                  <a:lnTo>
                    <a:pt x="441944" y="106706"/>
                  </a:lnTo>
                  <a:lnTo>
                    <a:pt x="412442" y="70887"/>
                  </a:lnTo>
                  <a:lnTo>
                    <a:pt x="376686" y="41333"/>
                  </a:lnTo>
                  <a:lnTo>
                    <a:pt x="335646" y="19019"/>
                  </a:lnTo>
                  <a:lnTo>
                    <a:pt x="290295" y="4917"/>
                  </a:lnTo>
                  <a:lnTo>
                    <a:pt x="241603" y="0"/>
                  </a:lnTo>
                  <a:close/>
                </a:path>
              </a:pathLst>
            </a:custGeom>
            <a:solidFill>
              <a:schemeClr val="accent6">
                <a:lumMod val="50000"/>
              </a:schemeClr>
            </a:solidFill>
            <a:ln>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1095" name="object 11">
              <a:extLst>
                <a:ext uri="{FF2B5EF4-FFF2-40B4-BE49-F238E27FC236}">
                  <a16:creationId xmlns:a16="http://schemas.microsoft.com/office/drawing/2014/main" id="{CE72789B-BC56-7E2B-9362-20433763FB8F}"/>
                </a:ext>
              </a:extLst>
            </p:cNvPr>
            <p:cNvSpPr/>
            <p:nvPr/>
          </p:nvSpPr>
          <p:spPr>
            <a:xfrm rot="16200000">
              <a:off x="658022" y="665691"/>
              <a:ext cx="819785" cy="819785"/>
            </a:xfrm>
            <a:custGeom>
              <a:avLst/>
              <a:gdLst/>
              <a:ahLst/>
              <a:cxnLst/>
              <a:rect l="l" t="t" r="r" b="b"/>
              <a:pathLst>
                <a:path w="819784" h="819785">
                  <a:moveTo>
                    <a:pt x="0" y="409893"/>
                  </a:moveTo>
                  <a:lnTo>
                    <a:pt x="2757" y="362090"/>
                  </a:lnTo>
                  <a:lnTo>
                    <a:pt x="10825" y="315908"/>
                  </a:lnTo>
                  <a:lnTo>
                    <a:pt x="23896" y="271652"/>
                  </a:lnTo>
                  <a:lnTo>
                    <a:pt x="41662" y="229632"/>
                  </a:lnTo>
                  <a:lnTo>
                    <a:pt x="63815" y="190154"/>
                  </a:lnTo>
                  <a:lnTo>
                    <a:pt x="90049" y="153525"/>
                  </a:lnTo>
                  <a:lnTo>
                    <a:pt x="120055" y="120054"/>
                  </a:lnTo>
                  <a:lnTo>
                    <a:pt x="153526" y="90048"/>
                  </a:lnTo>
                  <a:lnTo>
                    <a:pt x="190154" y="63815"/>
                  </a:lnTo>
                  <a:lnTo>
                    <a:pt x="229632" y="41661"/>
                  </a:lnTo>
                  <a:lnTo>
                    <a:pt x="271653" y="23896"/>
                  </a:lnTo>
                  <a:lnTo>
                    <a:pt x="315908" y="10825"/>
                  </a:lnTo>
                  <a:lnTo>
                    <a:pt x="362091" y="2757"/>
                  </a:lnTo>
                  <a:lnTo>
                    <a:pt x="409893" y="0"/>
                  </a:lnTo>
                  <a:lnTo>
                    <a:pt x="457695" y="2757"/>
                  </a:lnTo>
                  <a:lnTo>
                    <a:pt x="503878" y="10825"/>
                  </a:lnTo>
                  <a:lnTo>
                    <a:pt x="548133" y="23896"/>
                  </a:lnTo>
                  <a:lnTo>
                    <a:pt x="590154" y="41661"/>
                  </a:lnTo>
                  <a:lnTo>
                    <a:pt x="629632" y="63815"/>
                  </a:lnTo>
                  <a:lnTo>
                    <a:pt x="666260" y="90048"/>
                  </a:lnTo>
                  <a:lnTo>
                    <a:pt x="699731" y="120054"/>
                  </a:lnTo>
                  <a:lnTo>
                    <a:pt x="729738" y="153525"/>
                  </a:lnTo>
                  <a:lnTo>
                    <a:pt x="755971" y="190154"/>
                  </a:lnTo>
                  <a:lnTo>
                    <a:pt x="778124" y="229632"/>
                  </a:lnTo>
                  <a:lnTo>
                    <a:pt x="795890" y="271652"/>
                  </a:lnTo>
                  <a:lnTo>
                    <a:pt x="808961" y="315908"/>
                  </a:lnTo>
                  <a:lnTo>
                    <a:pt x="817029" y="362090"/>
                  </a:lnTo>
                  <a:lnTo>
                    <a:pt x="819787" y="409893"/>
                  </a:lnTo>
                  <a:lnTo>
                    <a:pt x="817029" y="457695"/>
                  </a:lnTo>
                  <a:lnTo>
                    <a:pt x="808961" y="503877"/>
                  </a:lnTo>
                  <a:lnTo>
                    <a:pt x="795890" y="548133"/>
                  </a:lnTo>
                  <a:lnTo>
                    <a:pt x="778124" y="590153"/>
                  </a:lnTo>
                  <a:lnTo>
                    <a:pt x="755971" y="629631"/>
                  </a:lnTo>
                  <a:lnTo>
                    <a:pt x="729738" y="666260"/>
                  </a:lnTo>
                  <a:lnTo>
                    <a:pt x="699731" y="699731"/>
                  </a:lnTo>
                  <a:lnTo>
                    <a:pt x="666260" y="729737"/>
                  </a:lnTo>
                  <a:lnTo>
                    <a:pt x="629632" y="755970"/>
                  </a:lnTo>
                  <a:lnTo>
                    <a:pt x="590154" y="778124"/>
                  </a:lnTo>
                  <a:lnTo>
                    <a:pt x="548133" y="795889"/>
                  </a:lnTo>
                  <a:lnTo>
                    <a:pt x="503878" y="808960"/>
                  </a:lnTo>
                  <a:lnTo>
                    <a:pt x="457695" y="817028"/>
                  </a:lnTo>
                  <a:lnTo>
                    <a:pt x="409893" y="819786"/>
                  </a:lnTo>
                  <a:lnTo>
                    <a:pt x="362091" y="817028"/>
                  </a:lnTo>
                  <a:lnTo>
                    <a:pt x="315908" y="808960"/>
                  </a:lnTo>
                  <a:lnTo>
                    <a:pt x="271653" y="795889"/>
                  </a:lnTo>
                  <a:lnTo>
                    <a:pt x="229632" y="778124"/>
                  </a:lnTo>
                  <a:lnTo>
                    <a:pt x="190154" y="755970"/>
                  </a:lnTo>
                  <a:lnTo>
                    <a:pt x="153526" y="729737"/>
                  </a:lnTo>
                  <a:lnTo>
                    <a:pt x="120055" y="699731"/>
                  </a:lnTo>
                  <a:lnTo>
                    <a:pt x="90049" y="666260"/>
                  </a:lnTo>
                  <a:lnTo>
                    <a:pt x="63815" y="629631"/>
                  </a:lnTo>
                  <a:lnTo>
                    <a:pt x="41662" y="590153"/>
                  </a:lnTo>
                  <a:lnTo>
                    <a:pt x="23896" y="548133"/>
                  </a:lnTo>
                  <a:lnTo>
                    <a:pt x="10825" y="503877"/>
                  </a:lnTo>
                  <a:lnTo>
                    <a:pt x="2757" y="457695"/>
                  </a:lnTo>
                  <a:lnTo>
                    <a:pt x="0" y="409893"/>
                  </a:lnTo>
                  <a:close/>
                </a:path>
              </a:pathLst>
            </a:custGeom>
            <a:solidFill>
              <a:schemeClr val="accent6">
                <a:lumMod val="50000"/>
              </a:schemeClr>
            </a:solidFill>
            <a:ln w="12700">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1096" name="object 12">
              <a:extLst>
                <a:ext uri="{FF2B5EF4-FFF2-40B4-BE49-F238E27FC236}">
                  <a16:creationId xmlns:a16="http://schemas.microsoft.com/office/drawing/2014/main" id="{40C42E02-7C6F-7127-D0EA-075C4F0F3763}"/>
                </a:ext>
              </a:extLst>
            </p:cNvPr>
            <p:cNvSpPr/>
            <p:nvPr/>
          </p:nvSpPr>
          <p:spPr>
            <a:xfrm rot="16200000">
              <a:off x="1761019" y="785041"/>
              <a:ext cx="5715" cy="572135"/>
            </a:xfrm>
            <a:custGeom>
              <a:avLst/>
              <a:gdLst/>
              <a:ahLst/>
              <a:cxnLst/>
              <a:rect l="l" t="t" r="r" b="b"/>
              <a:pathLst>
                <a:path w="5715" h="572135">
                  <a:moveTo>
                    <a:pt x="5386" y="0"/>
                  </a:moveTo>
                  <a:lnTo>
                    <a:pt x="0" y="572020"/>
                  </a:lnTo>
                </a:path>
              </a:pathLst>
            </a:custGeom>
            <a:solidFill>
              <a:schemeClr val="accent6">
                <a:lumMod val="50000"/>
              </a:schemeClr>
            </a:solidFill>
            <a:ln w="38100">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grpSp>
      <p:grpSp>
        <p:nvGrpSpPr>
          <p:cNvPr id="1097" name="Group 1096">
            <a:extLst>
              <a:ext uri="{FF2B5EF4-FFF2-40B4-BE49-F238E27FC236}">
                <a16:creationId xmlns:a16="http://schemas.microsoft.com/office/drawing/2014/main" id="{EBA23FE7-06B1-A304-873E-70DA42BB93A9}"/>
              </a:ext>
            </a:extLst>
          </p:cNvPr>
          <p:cNvGrpSpPr/>
          <p:nvPr/>
        </p:nvGrpSpPr>
        <p:grpSpPr>
          <a:xfrm>
            <a:off x="486536" y="4278684"/>
            <a:ext cx="1391922" cy="819785"/>
            <a:chOff x="658022" y="665691"/>
            <a:chExt cx="1391922" cy="819785"/>
          </a:xfrm>
        </p:grpSpPr>
        <p:sp>
          <p:nvSpPr>
            <p:cNvPr id="1098" name="object 9">
              <a:extLst>
                <a:ext uri="{FF2B5EF4-FFF2-40B4-BE49-F238E27FC236}">
                  <a16:creationId xmlns:a16="http://schemas.microsoft.com/office/drawing/2014/main" id="{0512F33D-1914-4A14-95B1-244FF0D37241}"/>
                </a:ext>
              </a:extLst>
            </p:cNvPr>
            <p:cNvSpPr/>
            <p:nvPr/>
          </p:nvSpPr>
          <p:spPr>
            <a:xfrm rot="16200000">
              <a:off x="715326" y="724412"/>
              <a:ext cx="701040" cy="702310"/>
            </a:xfrm>
            <a:custGeom>
              <a:avLst/>
              <a:gdLst/>
              <a:ahLst/>
              <a:cxnLst/>
              <a:rect l="l" t="t" r="r" b="b"/>
              <a:pathLst>
                <a:path w="701040" h="702310">
                  <a:moveTo>
                    <a:pt x="350507" y="0"/>
                  </a:moveTo>
                  <a:lnTo>
                    <a:pt x="302945" y="3203"/>
                  </a:lnTo>
                  <a:lnTo>
                    <a:pt x="257328" y="12535"/>
                  </a:lnTo>
                  <a:lnTo>
                    <a:pt x="214074" y="27578"/>
                  </a:lnTo>
                  <a:lnTo>
                    <a:pt x="173599" y="47913"/>
                  </a:lnTo>
                  <a:lnTo>
                    <a:pt x="136322" y="73122"/>
                  </a:lnTo>
                  <a:lnTo>
                    <a:pt x="102661" y="102787"/>
                  </a:lnTo>
                  <a:lnTo>
                    <a:pt x="73032" y="136490"/>
                  </a:lnTo>
                  <a:lnTo>
                    <a:pt x="47854" y="173812"/>
                  </a:lnTo>
                  <a:lnTo>
                    <a:pt x="27544" y="214337"/>
                  </a:lnTo>
                  <a:lnTo>
                    <a:pt x="12520" y="257644"/>
                  </a:lnTo>
                  <a:lnTo>
                    <a:pt x="3199" y="303317"/>
                  </a:lnTo>
                  <a:lnTo>
                    <a:pt x="0" y="350937"/>
                  </a:lnTo>
                  <a:lnTo>
                    <a:pt x="3199" y="398557"/>
                  </a:lnTo>
                  <a:lnTo>
                    <a:pt x="12520" y="444230"/>
                  </a:lnTo>
                  <a:lnTo>
                    <a:pt x="27544" y="487538"/>
                  </a:lnTo>
                  <a:lnTo>
                    <a:pt x="47854" y="528062"/>
                  </a:lnTo>
                  <a:lnTo>
                    <a:pt x="73032" y="565385"/>
                  </a:lnTo>
                  <a:lnTo>
                    <a:pt x="102661" y="599088"/>
                  </a:lnTo>
                  <a:lnTo>
                    <a:pt x="136322" y="628753"/>
                  </a:lnTo>
                  <a:lnTo>
                    <a:pt x="173599" y="653962"/>
                  </a:lnTo>
                  <a:lnTo>
                    <a:pt x="214074" y="674297"/>
                  </a:lnTo>
                  <a:lnTo>
                    <a:pt x="257328" y="689339"/>
                  </a:lnTo>
                  <a:lnTo>
                    <a:pt x="302945" y="698672"/>
                  </a:lnTo>
                  <a:lnTo>
                    <a:pt x="350507" y="701875"/>
                  </a:lnTo>
                  <a:lnTo>
                    <a:pt x="398069" y="698672"/>
                  </a:lnTo>
                  <a:lnTo>
                    <a:pt x="443685" y="689339"/>
                  </a:lnTo>
                  <a:lnTo>
                    <a:pt x="486940" y="674297"/>
                  </a:lnTo>
                  <a:lnTo>
                    <a:pt x="527414" y="653962"/>
                  </a:lnTo>
                  <a:lnTo>
                    <a:pt x="564691" y="628753"/>
                  </a:lnTo>
                  <a:lnTo>
                    <a:pt x="598352" y="599088"/>
                  </a:lnTo>
                  <a:lnTo>
                    <a:pt x="627981" y="565385"/>
                  </a:lnTo>
                  <a:lnTo>
                    <a:pt x="653159" y="528062"/>
                  </a:lnTo>
                  <a:lnTo>
                    <a:pt x="673468" y="487538"/>
                  </a:lnTo>
                  <a:lnTo>
                    <a:pt x="688492" y="444230"/>
                  </a:lnTo>
                  <a:lnTo>
                    <a:pt x="697813" y="398557"/>
                  </a:lnTo>
                  <a:lnTo>
                    <a:pt x="701013" y="350937"/>
                  </a:lnTo>
                  <a:lnTo>
                    <a:pt x="697813" y="303317"/>
                  </a:lnTo>
                  <a:lnTo>
                    <a:pt x="688492" y="257644"/>
                  </a:lnTo>
                  <a:lnTo>
                    <a:pt x="673468" y="214337"/>
                  </a:lnTo>
                  <a:lnTo>
                    <a:pt x="653159" y="173812"/>
                  </a:lnTo>
                  <a:lnTo>
                    <a:pt x="627981" y="136490"/>
                  </a:lnTo>
                  <a:lnTo>
                    <a:pt x="598352" y="102787"/>
                  </a:lnTo>
                  <a:lnTo>
                    <a:pt x="564691" y="73122"/>
                  </a:lnTo>
                  <a:lnTo>
                    <a:pt x="527414" y="47913"/>
                  </a:lnTo>
                  <a:lnTo>
                    <a:pt x="486940" y="27578"/>
                  </a:lnTo>
                  <a:lnTo>
                    <a:pt x="443685" y="12535"/>
                  </a:lnTo>
                  <a:lnTo>
                    <a:pt x="398069" y="3203"/>
                  </a:lnTo>
                  <a:lnTo>
                    <a:pt x="350507" y="0"/>
                  </a:lnTo>
                  <a:close/>
                </a:path>
              </a:pathLst>
            </a:custGeom>
            <a:solidFill>
              <a:schemeClr val="accent6">
                <a:lumMod val="50000"/>
              </a:schemeClr>
            </a:solidFill>
            <a:ln>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1099" name="object 10">
              <a:extLst>
                <a:ext uri="{FF2B5EF4-FFF2-40B4-BE49-F238E27FC236}">
                  <a16:creationId xmlns:a16="http://schemas.microsoft.com/office/drawing/2014/main" id="{E8654F72-7B5B-BAD6-9053-9F3B4B8492CD}"/>
                </a:ext>
              </a:extLst>
            </p:cNvPr>
            <p:cNvSpPr/>
            <p:nvPr/>
          </p:nvSpPr>
          <p:spPr>
            <a:xfrm rot="16200000">
              <a:off x="824240" y="833315"/>
              <a:ext cx="483234" cy="484505"/>
            </a:xfrm>
            <a:custGeom>
              <a:avLst/>
              <a:gdLst/>
              <a:ahLst/>
              <a:cxnLst/>
              <a:rect l="l" t="t" r="r" b="b"/>
              <a:pathLst>
                <a:path w="483234" h="484504">
                  <a:moveTo>
                    <a:pt x="241603" y="0"/>
                  </a:moveTo>
                  <a:lnTo>
                    <a:pt x="192912" y="4917"/>
                  </a:lnTo>
                  <a:lnTo>
                    <a:pt x="147560" y="19019"/>
                  </a:lnTo>
                  <a:lnTo>
                    <a:pt x="106520" y="41333"/>
                  </a:lnTo>
                  <a:lnTo>
                    <a:pt x="70764" y="70887"/>
                  </a:lnTo>
                  <a:lnTo>
                    <a:pt x="41262" y="106706"/>
                  </a:lnTo>
                  <a:lnTo>
                    <a:pt x="18986" y="147817"/>
                  </a:lnTo>
                  <a:lnTo>
                    <a:pt x="4908" y="193248"/>
                  </a:lnTo>
                  <a:lnTo>
                    <a:pt x="0" y="242025"/>
                  </a:lnTo>
                  <a:lnTo>
                    <a:pt x="4908" y="290801"/>
                  </a:lnTo>
                  <a:lnTo>
                    <a:pt x="18986" y="336232"/>
                  </a:lnTo>
                  <a:lnTo>
                    <a:pt x="41262" y="377344"/>
                  </a:lnTo>
                  <a:lnTo>
                    <a:pt x="70764" y="413163"/>
                  </a:lnTo>
                  <a:lnTo>
                    <a:pt x="106520" y="442717"/>
                  </a:lnTo>
                  <a:lnTo>
                    <a:pt x="147560" y="465031"/>
                  </a:lnTo>
                  <a:lnTo>
                    <a:pt x="192912" y="479134"/>
                  </a:lnTo>
                  <a:lnTo>
                    <a:pt x="241603" y="484051"/>
                  </a:lnTo>
                  <a:lnTo>
                    <a:pt x="290295" y="479134"/>
                  </a:lnTo>
                  <a:lnTo>
                    <a:pt x="335646" y="465031"/>
                  </a:lnTo>
                  <a:lnTo>
                    <a:pt x="376686" y="442717"/>
                  </a:lnTo>
                  <a:lnTo>
                    <a:pt x="412442" y="413163"/>
                  </a:lnTo>
                  <a:lnTo>
                    <a:pt x="441944" y="377344"/>
                  </a:lnTo>
                  <a:lnTo>
                    <a:pt x="464220" y="336232"/>
                  </a:lnTo>
                  <a:lnTo>
                    <a:pt x="478298" y="290801"/>
                  </a:lnTo>
                  <a:lnTo>
                    <a:pt x="483207" y="242025"/>
                  </a:lnTo>
                  <a:lnTo>
                    <a:pt x="478298" y="193248"/>
                  </a:lnTo>
                  <a:lnTo>
                    <a:pt x="464220" y="147817"/>
                  </a:lnTo>
                  <a:lnTo>
                    <a:pt x="441944" y="106706"/>
                  </a:lnTo>
                  <a:lnTo>
                    <a:pt x="412442" y="70887"/>
                  </a:lnTo>
                  <a:lnTo>
                    <a:pt x="376686" y="41333"/>
                  </a:lnTo>
                  <a:lnTo>
                    <a:pt x="335646" y="19019"/>
                  </a:lnTo>
                  <a:lnTo>
                    <a:pt x="290295" y="4917"/>
                  </a:lnTo>
                  <a:lnTo>
                    <a:pt x="241603" y="0"/>
                  </a:lnTo>
                  <a:close/>
                </a:path>
              </a:pathLst>
            </a:custGeom>
            <a:solidFill>
              <a:schemeClr val="accent6">
                <a:lumMod val="50000"/>
              </a:schemeClr>
            </a:solidFill>
            <a:ln>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1100" name="object 11">
              <a:extLst>
                <a:ext uri="{FF2B5EF4-FFF2-40B4-BE49-F238E27FC236}">
                  <a16:creationId xmlns:a16="http://schemas.microsoft.com/office/drawing/2014/main" id="{48C7A548-7C16-B1C8-979F-5E1473420C23}"/>
                </a:ext>
              </a:extLst>
            </p:cNvPr>
            <p:cNvSpPr/>
            <p:nvPr/>
          </p:nvSpPr>
          <p:spPr>
            <a:xfrm rot="16200000">
              <a:off x="658022" y="665691"/>
              <a:ext cx="819785" cy="819785"/>
            </a:xfrm>
            <a:custGeom>
              <a:avLst/>
              <a:gdLst/>
              <a:ahLst/>
              <a:cxnLst/>
              <a:rect l="l" t="t" r="r" b="b"/>
              <a:pathLst>
                <a:path w="819784" h="819785">
                  <a:moveTo>
                    <a:pt x="0" y="409893"/>
                  </a:moveTo>
                  <a:lnTo>
                    <a:pt x="2757" y="362090"/>
                  </a:lnTo>
                  <a:lnTo>
                    <a:pt x="10825" y="315908"/>
                  </a:lnTo>
                  <a:lnTo>
                    <a:pt x="23896" y="271652"/>
                  </a:lnTo>
                  <a:lnTo>
                    <a:pt x="41662" y="229632"/>
                  </a:lnTo>
                  <a:lnTo>
                    <a:pt x="63815" y="190154"/>
                  </a:lnTo>
                  <a:lnTo>
                    <a:pt x="90049" y="153525"/>
                  </a:lnTo>
                  <a:lnTo>
                    <a:pt x="120055" y="120054"/>
                  </a:lnTo>
                  <a:lnTo>
                    <a:pt x="153526" y="90048"/>
                  </a:lnTo>
                  <a:lnTo>
                    <a:pt x="190154" y="63815"/>
                  </a:lnTo>
                  <a:lnTo>
                    <a:pt x="229632" y="41661"/>
                  </a:lnTo>
                  <a:lnTo>
                    <a:pt x="271653" y="23896"/>
                  </a:lnTo>
                  <a:lnTo>
                    <a:pt x="315908" y="10825"/>
                  </a:lnTo>
                  <a:lnTo>
                    <a:pt x="362091" y="2757"/>
                  </a:lnTo>
                  <a:lnTo>
                    <a:pt x="409893" y="0"/>
                  </a:lnTo>
                  <a:lnTo>
                    <a:pt x="457695" y="2757"/>
                  </a:lnTo>
                  <a:lnTo>
                    <a:pt x="503878" y="10825"/>
                  </a:lnTo>
                  <a:lnTo>
                    <a:pt x="548133" y="23896"/>
                  </a:lnTo>
                  <a:lnTo>
                    <a:pt x="590154" y="41661"/>
                  </a:lnTo>
                  <a:lnTo>
                    <a:pt x="629632" y="63815"/>
                  </a:lnTo>
                  <a:lnTo>
                    <a:pt x="666260" y="90048"/>
                  </a:lnTo>
                  <a:lnTo>
                    <a:pt x="699731" y="120054"/>
                  </a:lnTo>
                  <a:lnTo>
                    <a:pt x="729738" y="153525"/>
                  </a:lnTo>
                  <a:lnTo>
                    <a:pt x="755971" y="190154"/>
                  </a:lnTo>
                  <a:lnTo>
                    <a:pt x="778124" y="229632"/>
                  </a:lnTo>
                  <a:lnTo>
                    <a:pt x="795890" y="271652"/>
                  </a:lnTo>
                  <a:lnTo>
                    <a:pt x="808961" y="315908"/>
                  </a:lnTo>
                  <a:lnTo>
                    <a:pt x="817029" y="362090"/>
                  </a:lnTo>
                  <a:lnTo>
                    <a:pt x="819787" y="409893"/>
                  </a:lnTo>
                  <a:lnTo>
                    <a:pt x="817029" y="457695"/>
                  </a:lnTo>
                  <a:lnTo>
                    <a:pt x="808961" y="503877"/>
                  </a:lnTo>
                  <a:lnTo>
                    <a:pt x="795890" y="548133"/>
                  </a:lnTo>
                  <a:lnTo>
                    <a:pt x="778124" y="590153"/>
                  </a:lnTo>
                  <a:lnTo>
                    <a:pt x="755971" y="629631"/>
                  </a:lnTo>
                  <a:lnTo>
                    <a:pt x="729738" y="666260"/>
                  </a:lnTo>
                  <a:lnTo>
                    <a:pt x="699731" y="699731"/>
                  </a:lnTo>
                  <a:lnTo>
                    <a:pt x="666260" y="729737"/>
                  </a:lnTo>
                  <a:lnTo>
                    <a:pt x="629632" y="755970"/>
                  </a:lnTo>
                  <a:lnTo>
                    <a:pt x="590154" y="778124"/>
                  </a:lnTo>
                  <a:lnTo>
                    <a:pt x="548133" y="795889"/>
                  </a:lnTo>
                  <a:lnTo>
                    <a:pt x="503878" y="808960"/>
                  </a:lnTo>
                  <a:lnTo>
                    <a:pt x="457695" y="817028"/>
                  </a:lnTo>
                  <a:lnTo>
                    <a:pt x="409893" y="819786"/>
                  </a:lnTo>
                  <a:lnTo>
                    <a:pt x="362091" y="817028"/>
                  </a:lnTo>
                  <a:lnTo>
                    <a:pt x="315908" y="808960"/>
                  </a:lnTo>
                  <a:lnTo>
                    <a:pt x="271653" y="795889"/>
                  </a:lnTo>
                  <a:lnTo>
                    <a:pt x="229632" y="778124"/>
                  </a:lnTo>
                  <a:lnTo>
                    <a:pt x="190154" y="755970"/>
                  </a:lnTo>
                  <a:lnTo>
                    <a:pt x="153526" y="729737"/>
                  </a:lnTo>
                  <a:lnTo>
                    <a:pt x="120055" y="699731"/>
                  </a:lnTo>
                  <a:lnTo>
                    <a:pt x="90049" y="666260"/>
                  </a:lnTo>
                  <a:lnTo>
                    <a:pt x="63815" y="629631"/>
                  </a:lnTo>
                  <a:lnTo>
                    <a:pt x="41662" y="590153"/>
                  </a:lnTo>
                  <a:lnTo>
                    <a:pt x="23896" y="548133"/>
                  </a:lnTo>
                  <a:lnTo>
                    <a:pt x="10825" y="503877"/>
                  </a:lnTo>
                  <a:lnTo>
                    <a:pt x="2757" y="457695"/>
                  </a:lnTo>
                  <a:lnTo>
                    <a:pt x="0" y="409893"/>
                  </a:lnTo>
                  <a:close/>
                </a:path>
              </a:pathLst>
            </a:custGeom>
            <a:solidFill>
              <a:schemeClr val="accent6">
                <a:lumMod val="50000"/>
              </a:schemeClr>
            </a:solidFill>
            <a:ln w="12700">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sp>
          <p:nvSpPr>
            <p:cNvPr id="1101" name="object 12">
              <a:extLst>
                <a:ext uri="{FF2B5EF4-FFF2-40B4-BE49-F238E27FC236}">
                  <a16:creationId xmlns:a16="http://schemas.microsoft.com/office/drawing/2014/main" id="{12C75FFF-5887-D5EC-35B5-8F72602EE0F1}"/>
                </a:ext>
              </a:extLst>
            </p:cNvPr>
            <p:cNvSpPr/>
            <p:nvPr/>
          </p:nvSpPr>
          <p:spPr>
            <a:xfrm rot="16200000">
              <a:off x="1761019" y="785041"/>
              <a:ext cx="5715" cy="572135"/>
            </a:xfrm>
            <a:custGeom>
              <a:avLst/>
              <a:gdLst/>
              <a:ahLst/>
              <a:cxnLst/>
              <a:rect l="l" t="t" r="r" b="b"/>
              <a:pathLst>
                <a:path w="5715" h="572135">
                  <a:moveTo>
                    <a:pt x="5386" y="0"/>
                  </a:moveTo>
                  <a:lnTo>
                    <a:pt x="0" y="572020"/>
                  </a:lnTo>
                </a:path>
              </a:pathLst>
            </a:custGeom>
            <a:solidFill>
              <a:schemeClr val="accent6">
                <a:lumMod val="50000"/>
              </a:schemeClr>
            </a:solidFill>
            <a:ln w="38100">
              <a:solidFill>
                <a:schemeClr val="accent6">
                  <a:lumMod val="50000"/>
                </a:schemeClr>
              </a:solidFill>
            </a:ln>
          </p:spPr>
          <p:txBody>
            <a:bodyPr wrap="square" lIns="0" tIns="0" rIns="0" bIns="0" rtlCol="0"/>
            <a:lstStyle/>
            <a:p>
              <a:endParaRPr>
                <a:solidFill>
                  <a:sysClr val="windowText" lastClr="000000"/>
                </a:solidFill>
                <a:latin typeface="Century Gothic"/>
              </a:endParaRPr>
            </a:p>
          </p:txBody>
        </p:sp>
      </p:grpSp>
      <p:pic>
        <p:nvPicPr>
          <p:cNvPr id="1103" name="Graphic 1102" descr="Battery charging with solid fill">
            <a:extLst>
              <a:ext uri="{FF2B5EF4-FFF2-40B4-BE49-F238E27FC236}">
                <a16:creationId xmlns:a16="http://schemas.microsoft.com/office/drawing/2014/main" id="{CEEA65DB-8CC3-569D-E769-C1CABE6F3D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502" y="3005097"/>
            <a:ext cx="505267" cy="505267"/>
          </a:xfrm>
          <a:prstGeom prst="rect">
            <a:avLst/>
          </a:prstGeom>
        </p:spPr>
      </p:pic>
      <p:pic>
        <p:nvPicPr>
          <p:cNvPr id="1105" name="Graphic 1104" descr="Electric Tower with solid fill">
            <a:extLst>
              <a:ext uri="{FF2B5EF4-FFF2-40B4-BE49-F238E27FC236}">
                <a16:creationId xmlns:a16="http://schemas.microsoft.com/office/drawing/2014/main" id="{D24F581D-D689-DC44-3934-F9836CCD2A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69" y="1572149"/>
            <a:ext cx="516561" cy="516561"/>
          </a:xfrm>
          <a:prstGeom prst="rect">
            <a:avLst/>
          </a:prstGeom>
        </p:spPr>
      </p:pic>
      <p:pic>
        <p:nvPicPr>
          <p:cNvPr id="1107" name="Graphic 1106" descr="Route (Two Pins With A Path) with solid fill">
            <a:extLst>
              <a:ext uri="{FF2B5EF4-FFF2-40B4-BE49-F238E27FC236}">
                <a16:creationId xmlns:a16="http://schemas.microsoft.com/office/drawing/2014/main" id="{9889678A-CADF-9336-0050-5B8A8D59D3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959" y="4460923"/>
            <a:ext cx="439706" cy="439706"/>
          </a:xfrm>
          <a:prstGeom prst="rect">
            <a:avLst/>
          </a:prstGeom>
        </p:spPr>
      </p:pic>
      <p:sp>
        <p:nvSpPr>
          <p:cNvPr id="1109" name="TextBox 1108">
            <a:extLst>
              <a:ext uri="{FF2B5EF4-FFF2-40B4-BE49-F238E27FC236}">
                <a16:creationId xmlns:a16="http://schemas.microsoft.com/office/drawing/2014/main" id="{754AF8E5-876E-8328-6087-EC1CC2CD426E}"/>
              </a:ext>
            </a:extLst>
          </p:cNvPr>
          <p:cNvSpPr txBox="1"/>
          <p:nvPr/>
        </p:nvSpPr>
        <p:spPr>
          <a:xfrm>
            <a:off x="2033648" y="1472119"/>
            <a:ext cx="9698368" cy="769441"/>
          </a:xfrm>
          <a:prstGeom prst="rect">
            <a:avLst/>
          </a:prstGeom>
          <a:noFill/>
        </p:spPr>
        <p:txBody>
          <a:bodyPr wrap="square" lIns="91440" tIns="45720" rIns="91440" bIns="45720" rtlCol="0" anchor="t">
            <a:spAutoFit/>
          </a:bodyPr>
          <a:lstStyle/>
          <a:p>
            <a:r>
              <a:rPr lang="en-US" sz="1600" b="1" dirty="0">
                <a:solidFill>
                  <a:schemeClr val="accent6">
                    <a:lumMod val="50000"/>
                  </a:schemeClr>
                </a:solidFill>
                <a:latin typeface="Century Gothic"/>
                <a:cs typeface="Arial"/>
              </a:rPr>
              <a:t>Challenge 1: </a:t>
            </a:r>
            <a:endParaRPr lang="en-US" sz="1600" b="1" dirty="0">
              <a:latin typeface="Century Gothic"/>
              <a:cs typeface="Arial" panose="020B0604020202020204" pitchFamily="34" charset="0"/>
            </a:endParaRPr>
          </a:p>
          <a:p>
            <a:r>
              <a:rPr lang="en-US" sz="1400" dirty="0">
                <a:latin typeface="Century Gothic"/>
                <a:cs typeface="Arial"/>
              </a:rPr>
              <a:t>Create a </a:t>
            </a:r>
            <a:r>
              <a:rPr lang="en-US" sz="1400" b="1" dirty="0">
                <a:latin typeface="Century Gothic"/>
                <a:cs typeface="Arial"/>
              </a:rPr>
              <a:t>forecast for ERCOT’s long-term load </a:t>
            </a:r>
            <a:r>
              <a:rPr lang="en-US" sz="1400" dirty="0">
                <a:latin typeface="Century Gothic"/>
                <a:cs typeface="Arial"/>
              </a:rPr>
              <a:t>and </a:t>
            </a:r>
            <a:r>
              <a:rPr lang="en-US" sz="1400" b="1" dirty="0">
                <a:latin typeface="Century Gothic"/>
                <a:cs typeface="Arial"/>
              </a:rPr>
              <a:t>renewable capacity/generation </a:t>
            </a:r>
            <a:r>
              <a:rPr lang="en-US" sz="1400" dirty="0">
                <a:latin typeface="Century Gothic"/>
                <a:cs typeface="Arial"/>
              </a:rPr>
              <a:t>until December 2028, understand, quantify, and qualify the reason for difference</a:t>
            </a:r>
            <a:endParaRPr lang="en-US" sz="1200" dirty="0">
              <a:latin typeface="Century Gothic"/>
              <a:cs typeface="Arial"/>
            </a:endParaRPr>
          </a:p>
        </p:txBody>
      </p:sp>
      <p:sp>
        <p:nvSpPr>
          <p:cNvPr id="1110" name="TextBox 1109">
            <a:extLst>
              <a:ext uri="{FF2B5EF4-FFF2-40B4-BE49-F238E27FC236}">
                <a16:creationId xmlns:a16="http://schemas.microsoft.com/office/drawing/2014/main" id="{4E727C76-0A6E-E9CE-5F8C-C2E5057AA7C2}"/>
              </a:ext>
            </a:extLst>
          </p:cNvPr>
          <p:cNvSpPr txBox="1"/>
          <p:nvPr/>
        </p:nvSpPr>
        <p:spPr>
          <a:xfrm>
            <a:off x="2033648" y="2760346"/>
            <a:ext cx="9639307" cy="1200329"/>
          </a:xfrm>
          <a:prstGeom prst="rect">
            <a:avLst/>
          </a:prstGeom>
          <a:noFill/>
        </p:spPr>
        <p:txBody>
          <a:bodyPr wrap="square" lIns="91440" tIns="45720" rIns="91440" bIns="45720" rtlCol="0" anchor="t">
            <a:spAutoFit/>
          </a:bodyPr>
          <a:lstStyle/>
          <a:p>
            <a:r>
              <a:rPr lang="en-US" sz="1600" b="1">
                <a:solidFill>
                  <a:schemeClr val="accent6">
                    <a:lumMod val="50000"/>
                  </a:schemeClr>
                </a:solidFill>
                <a:latin typeface="Century Gothic"/>
                <a:cs typeface="Arial"/>
              </a:rPr>
              <a:t>Challenge 2: </a:t>
            </a:r>
            <a:endParaRPr lang="en-US" sz="1600" b="1">
              <a:latin typeface="Century Gothic"/>
              <a:cs typeface="Arial" panose="020B0604020202020204" pitchFamily="34" charset="0"/>
            </a:endParaRPr>
          </a:p>
          <a:p>
            <a:r>
              <a:rPr lang="en-US" sz="1400">
                <a:latin typeface="Century Gothic"/>
                <a:cs typeface="Arial"/>
              </a:rPr>
              <a:t>You have now created a </a:t>
            </a:r>
            <a:r>
              <a:rPr lang="en-US" sz="1400" b="1">
                <a:latin typeface="Century Gothic"/>
                <a:cs typeface="Arial"/>
              </a:rPr>
              <a:t>thesis for load and renewable generation</a:t>
            </a:r>
            <a:r>
              <a:rPr lang="en-US" sz="1400">
                <a:latin typeface="Century Gothic"/>
                <a:cs typeface="Arial"/>
              </a:rPr>
              <a:t> and have hourly forecasts for both, now deploy a technology that you can use to generate alpha both in times of cheap renewable energy and high load. </a:t>
            </a:r>
            <a:r>
              <a:rPr lang="en-US" sz="1400" b="1">
                <a:latin typeface="Century Gothic"/>
                <a:cs typeface="Arial"/>
              </a:rPr>
              <a:t>Understand the different possible solutions and pick </a:t>
            </a:r>
            <a:r>
              <a:rPr lang="en-US" sz="1400">
                <a:latin typeface="Century Gothic"/>
                <a:cs typeface="Arial"/>
              </a:rPr>
              <a:t>the </a:t>
            </a:r>
            <a:r>
              <a:rPr lang="en-US" sz="1400" b="1">
                <a:latin typeface="Century Gothic"/>
                <a:cs typeface="Arial"/>
              </a:rPr>
              <a:t>one</a:t>
            </a:r>
            <a:r>
              <a:rPr lang="en-US" sz="1400">
                <a:latin typeface="Century Gothic"/>
                <a:cs typeface="Arial"/>
              </a:rPr>
              <a:t> that makes the most sense with your strategy</a:t>
            </a:r>
            <a:endParaRPr lang="en-US" sz="1200">
              <a:latin typeface="Century Gothic"/>
              <a:cs typeface="Arial"/>
            </a:endParaRPr>
          </a:p>
        </p:txBody>
      </p:sp>
      <p:sp>
        <p:nvSpPr>
          <p:cNvPr id="1111" name="TextBox 1110">
            <a:extLst>
              <a:ext uri="{FF2B5EF4-FFF2-40B4-BE49-F238E27FC236}">
                <a16:creationId xmlns:a16="http://schemas.microsoft.com/office/drawing/2014/main" id="{553B082F-B947-2CEC-D04E-89D3831D6C74}"/>
              </a:ext>
            </a:extLst>
          </p:cNvPr>
          <p:cNvSpPr txBox="1"/>
          <p:nvPr/>
        </p:nvSpPr>
        <p:spPr>
          <a:xfrm>
            <a:off x="2033648" y="4229494"/>
            <a:ext cx="9639307" cy="984885"/>
          </a:xfrm>
          <a:prstGeom prst="rect">
            <a:avLst/>
          </a:prstGeom>
          <a:noFill/>
        </p:spPr>
        <p:txBody>
          <a:bodyPr wrap="square" lIns="91440" tIns="45720" rIns="91440" bIns="45720" rtlCol="0" anchor="t">
            <a:spAutoFit/>
          </a:bodyPr>
          <a:lstStyle/>
          <a:p>
            <a:r>
              <a:rPr lang="en-US" sz="1600" b="1">
                <a:solidFill>
                  <a:schemeClr val="accent6">
                    <a:lumMod val="50000"/>
                  </a:schemeClr>
                </a:solidFill>
                <a:latin typeface="Century Gothic"/>
                <a:cs typeface="Arial"/>
              </a:rPr>
              <a:t>Challenge 3: </a:t>
            </a:r>
            <a:endParaRPr lang="en-US" sz="1600" b="1">
              <a:latin typeface="Century Gothic"/>
              <a:cs typeface="Arial" panose="020B0604020202020204" pitchFamily="34" charset="0"/>
            </a:endParaRPr>
          </a:p>
          <a:p>
            <a:r>
              <a:rPr lang="en-US" sz="1400">
                <a:latin typeface="Century Gothic"/>
                <a:cs typeface="Arial"/>
              </a:rPr>
              <a:t>You have now figured out there are inefficiencies in the market, and that an efficient technology can help you provide physical solutions. Now </a:t>
            </a:r>
            <a:r>
              <a:rPr lang="en-US" sz="1400" b="1">
                <a:latin typeface="Century Gothic"/>
                <a:cs typeface="Arial"/>
              </a:rPr>
              <a:t>locate the most effective location for placement </a:t>
            </a:r>
            <a:r>
              <a:rPr lang="en-US" sz="1400">
                <a:latin typeface="Century Gothic"/>
                <a:cs typeface="Arial"/>
              </a:rPr>
              <a:t>of your asset that allows for a repeated power advantage with least inter-transmission costs. </a:t>
            </a:r>
            <a:endParaRPr lang="en-US" sz="1200">
              <a:latin typeface="Century Gothic"/>
              <a:cs typeface="Arial" panose="020B0604020202020204" pitchFamily="34" charset="0"/>
            </a:endParaRPr>
          </a:p>
        </p:txBody>
      </p:sp>
    </p:spTree>
    <p:extLst>
      <p:ext uri="{BB962C8B-B14F-4D97-AF65-F5344CB8AC3E}">
        <p14:creationId xmlns:p14="http://schemas.microsoft.com/office/powerpoint/2010/main" val="254922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54BD334D-5B27-7B16-DD99-6325E233F52E}"/>
              </a:ext>
            </a:extLst>
          </p:cNvPr>
          <p:cNvSpPr txBox="1">
            <a:spLocks/>
          </p:cNvSpPr>
          <p:nvPr/>
        </p:nvSpPr>
        <p:spPr>
          <a:xfrm>
            <a:off x="394303" y="252123"/>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dirty="0">
                <a:latin typeface="Century Gothic" panose="020B0502020202020204" pitchFamily="34" charset="0"/>
                <a:ea typeface="Malgun Gothic" panose="020B0503020000020004" pitchFamily="34" charset="-127"/>
                <a:cs typeface="Arial" panose="020B0604020202020204" pitchFamily="34" charset="0"/>
              </a:rPr>
              <a:t>ERCOT Forecast</a:t>
            </a:r>
            <a:endParaRPr lang="en-US" sz="3200" b="1" dirty="0">
              <a:latin typeface="Century Gothic" panose="020B0502020202020204" pitchFamily="34" charset="0"/>
              <a:ea typeface="Malgun Gothic" panose="020B0503020000020004" pitchFamily="34" charset="-127"/>
              <a:cs typeface="Arial" panose="020B0604020202020204" pitchFamily="34" charset="0"/>
            </a:endParaRPr>
          </a:p>
        </p:txBody>
      </p:sp>
      <p:sp>
        <p:nvSpPr>
          <p:cNvPr id="1057" name="Slide Number Placeholder 5">
            <a:extLst>
              <a:ext uri="{FF2B5EF4-FFF2-40B4-BE49-F238E27FC236}">
                <a16:creationId xmlns:a16="http://schemas.microsoft.com/office/drawing/2014/main" id="{B6921E53-F599-08DF-3F0C-A84AE8AB08F2}"/>
              </a:ext>
            </a:extLst>
          </p:cNvPr>
          <p:cNvSpPr>
            <a:spLocks noGrp="1"/>
          </p:cNvSpPr>
          <p:nvPr>
            <p:ph type="sldNum" sz="quarter" idx="12"/>
          </p:nvPr>
        </p:nvSpPr>
        <p:spPr>
          <a:xfrm>
            <a:off x="11167739" y="6397685"/>
            <a:ext cx="647700" cy="365125"/>
          </a:xfrm>
        </p:spPr>
        <p:txBody>
          <a:bodyPr/>
          <a:lstStyle/>
          <a:p>
            <a:r>
              <a:rPr lang="en-US"/>
              <a:t>3</a:t>
            </a:r>
          </a:p>
        </p:txBody>
      </p:sp>
      <p:grpSp>
        <p:nvGrpSpPr>
          <p:cNvPr id="2" name="Group 1">
            <a:extLst>
              <a:ext uri="{FF2B5EF4-FFF2-40B4-BE49-F238E27FC236}">
                <a16:creationId xmlns:a16="http://schemas.microsoft.com/office/drawing/2014/main" id="{C37D0E5E-1981-7DE3-35B7-F842C9383346}"/>
              </a:ext>
            </a:extLst>
          </p:cNvPr>
          <p:cNvGrpSpPr/>
          <p:nvPr/>
        </p:nvGrpSpPr>
        <p:grpSpPr>
          <a:xfrm>
            <a:off x="7190178" y="6455483"/>
            <a:ext cx="1691640" cy="275081"/>
            <a:chOff x="7380405" y="6465643"/>
            <a:chExt cx="1691640" cy="275081"/>
          </a:xfrm>
        </p:grpSpPr>
        <p:sp>
          <p:nvSpPr>
            <p:cNvPr id="4" name="object 49">
              <a:extLst>
                <a:ext uri="{FF2B5EF4-FFF2-40B4-BE49-F238E27FC236}">
                  <a16:creationId xmlns:a16="http://schemas.microsoft.com/office/drawing/2014/main" id="{009A6295-6C71-8E75-36B4-B960405C4443}"/>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ERCOT Locational Analysis</a:t>
              </a:r>
              <a:endParaRPr sz="900">
                <a:latin typeface="Arial"/>
                <a:cs typeface="Arial"/>
              </a:endParaRPr>
            </a:p>
          </p:txBody>
        </p:sp>
        <p:sp>
          <p:nvSpPr>
            <p:cNvPr id="5" name="object 8">
              <a:extLst>
                <a:ext uri="{FF2B5EF4-FFF2-40B4-BE49-F238E27FC236}">
                  <a16:creationId xmlns:a16="http://schemas.microsoft.com/office/drawing/2014/main" id="{371A921C-755C-36D4-7859-70F9D12DBC88}"/>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p>
          </p:txBody>
        </p:sp>
      </p:grpSp>
      <p:grpSp>
        <p:nvGrpSpPr>
          <p:cNvPr id="6" name="Group 5">
            <a:extLst>
              <a:ext uri="{FF2B5EF4-FFF2-40B4-BE49-F238E27FC236}">
                <a16:creationId xmlns:a16="http://schemas.microsoft.com/office/drawing/2014/main" id="{0E8F9AAE-A050-7BBD-7D63-3153A5619ED6}"/>
              </a:ext>
            </a:extLst>
          </p:cNvPr>
          <p:cNvGrpSpPr/>
          <p:nvPr/>
        </p:nvGrpSpPr>
        <p:grpSpPr>
          <a:xfrm>
            <a:off x="5008400" y="6446967"/>
            <a:ext cx="1691640" cy="275081"/>
            <a:chOff x="5205757" y="6457127"/>
            <a:chExt cx="1691640" cy="275081"/>
          </a:xfrm>
          <a:noFill/>
        </p:grpSpPr>
        <p:sp>
          <p:nvSpPr>
            <p:cNvPr id="7" name="object 7">
              <a:extLst>
                <a:ext uri="{FF2B5EF4-FFF2-40B4-BE49-F238E27FC236}">
                  <a16:creationId xmlns:a16="http://schemas.microsoft.com/office/drawing/2014/main" id="{9733A96F-4D04-4582-2F87-6F76F17DC173}"/>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p>
          </p:txBody>
        </p:sp>
        <p:sp>
          <p:nvSpPr>
            <p:cNvPr id="8" name="object 49">
              <a:extLst>
                <a:ext uri="{FF2B5EF4-FFF2-40B4-BE49-F238E27FC236}">
                  <a16:creationId xmlns:a16="http://schemas.microsoft.com/office/drawing/2014/main" id="{61A9DFD8-3CCF-7C1A-077A-DF0FC6F14706}"/>
                </a:ext>
              </a:extLst>
            </p:cNvPr>
            <p:cNvSpPr txBox="1"/>
            <p:nvPr/>
          </p:nvSpPr>
          <p:spPr>
            <a:xfrm>
              <a:off x="5421720" y="6522212"/>
              <a:ext cx="1259714"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Energy Storage Solutions</a:t>
              </a:r>
              <a:endParaRPr sz="900">
                <a:latin typeface="Arial"/>
                <a:cs typeface="Arial"/>
              </a:endParaRPr>
            </a:p>
          </p:txBody>
        </p:sp>
      </p:grpSp>
      <p:sp>
        <p:nvSpPr>
          <p:cNvPr id="11" name="object 9">
            <a:extLst>
              <a:ext uri="{FF2B5EF4-FFF2-40B4-BE49-F238E27FC236}">
                <a16:creationId xmlns:a16="http://schemas.microsoft.com/office/drawing/2014/main" id="{493C7D83-7D1F-355C-0294-3FC5E0AED1BF}"/>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12" name="Group 11">
            <a:extLst>
              <a:ext uri="{FF2B5EF4-FFF2-40B4-BE49-F238E27FC236}">
                <a16:creationId xmlns:a16="http://schemas.microsoft.com/office/drawing/2014/main" id="{961D913B-815D-4B55-28D7-5A996AEE5D0B}"/>
              </a:ext>
            </a:extLst>
          </p:cNvPr>
          <p:cNvGrpSpPr/>
          <p:nvPr/>
        </p:nvGrpSpPr>
        <p:grpSpPr>
          <a:xfrm>
            <a:off x="2826623" y="6446967"/>
            <a:ext cx="1691640" cy="275081"/>
            <a:chOff x="3022789" y="6446772"/>
            <a:chExt cx="1406653" cy="275081"/>
          </a:xfrm>
          <a:solidFill>
            <a:schemeClr val="bg2"/>
          </a:solidFill>
        </p:grpSpPr>
        <p:sp>
          <p:nvSpPr>
            <p:cNvPr id="13" name="object 6">
              <a:extLst>
                <a:ext uri="{FF2B5EF4-FFF2-40B4-BE49-F238E27FC236}">
                  <a16:creationId xmlns:a16="http://schemas.microsoft.com/office/drawing/2014/main" id="{96AC8967-658B-B82E-70BC-5B6C3D1A2863}"/>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grpFill/>
            <a:ln w="12700">
              <a:solidFill>
                <a:schemeClr val="tx1"/>
              </a:solidFill>
            </a:ln>
          </p:spPr>
          <p:txBody>
            <a:bodyPr wrap="square" lIns="0" tIns="0" rIns="0" bIns="0" rtlCol="0"/>
            <a:lstStyle/>
            <a:p>
              <a:endParaRPr>
                <a:solidFill>
                  <a:sysClr val="windowText" lastClr="000000"/>
                </a:solidFill>
              </a:endParaRPr>
            </a:p>
          </p:txBody>
        </p:sp>
        <p:sp>
          <p:nvSpPr>
            <p:cNvPr id="14" name="object 49">
              <a:extLst>
                <a:ext uri="{FF2B5EF4-FFF2-40B4-BE49-F238E27FC236}">
                  <a16:creationId xmlns:a16="http://schemas.microsoft.com/office/drawing/2014/main" id="{69AB2BFE-1EE4-DBA3-FCA3-A8F0FB150FCB}"/>
                </a:ext>
              </a:extLst>
            </p:cNvPr>
            <p:cNvSpPr txBox="1"/>
            <p:nvPr userDrawn="1"/>
          </p:nvSpPr>
          <p:spPr>
            <a:xfrm>
              <a:off x="3259771" y="6511857"/>
              <a:ext cx="932688"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ERCOT Forecast </a:t>
              </a:r>
              <a:endParaRPr sz="900">
                <a:latin typeface="Arial"/>
                <a:cs typeface="Arial"/>
              </a:endParaRPr>
            </a:p>
          </p:txBody>
        </p:sp>
      </p:grpSp>
      <p:grpSp>
        <p:nvGrpSpPr>
          <p:cNvPr id="15" name="Group 14">
            <a:extLst>
              <a:ext uri="{FF2B5EF4-FFF2-40B4-BE49-F238E27FC236}">
                <a16:creationId xmlns:a16="http://schemas.microsoft.com/office/drawing/2014/main" id="{62B69EA3-99FF-FA2F-703F-FFA0CDA7F22D}"/>
              </a:ext>
            </a:extLst>
          </p:cNvPr>
          <p:cNvGrpSpPr/>
          <p:nvPr/>
        </p:nvGrpSpPr>
        <p:grpSpPr>
          <a:xfrm>
            <a:off x="643539" y="6442901"/>
            <a:ext cx="1692947" cy="275081"/>
            <a:chOff x="838200" y="6442706"/>
            <a:chExt cx="1406653" cy="275081"/>
          </a:xfrm>
          <a:noFill/>
        </p:grpSpPr>
        <p:sp>
          <p:nvSpPr>
            <p:cNvPr id="16" name="object 5">
              <a:extLst>
                <a:ext uri="{FF2B5EF4-FFF2-40B4-BE49-F238E27FC236}">
                  <a16:creationId xmlns:a16="http://schemas.microsoft.com/office/drawing/2014/main" id="{B0B6C608-0C0D-4518-3692-CBB9ACE6BA2E}"/>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grpFill/>
            <a:ln w="12700">
              <a:solidFill>
                <a:schemeClr val="tx1"/>
              </a:solidFill>
            </a:ln>
          </p:spPr>
          <p:txBody>
            <a:bodyPr wrap="square" lIns="0" tIns="0" rIns="0" bIns="0" rtlCol="0"/>
            <a:lstStyle/>
            <a:p>
              <a:endParaRPr/>
            </a:p>
          </p:txBody>
        </p:sp>
        <p:sp>
          <p:nvSpPr>
            <p:cNvPr id="17" name="object 49">
              <a:extLst>
                <a:ext uri="{FF2B5EF4-FFF2-40B4-BE49-F238E27FC236}">
                  <a16:creationId xmlns:a16="http://schemas.microsoft.com/office/drawing/2014/main" id="{D758CA22-B91C-018D-82F0-25E5476CD95C}"/>
                </a:ext>
              </a:extLst>
            </p:cNvPr>
            <p:cNvSpPr txBox="1"/>
            <p:nvPr userDrawn="1"/>
          </p:nvSpPr>
          <p:spPr>
            <a:xfrm>
              <a:off x="1250834" y="6507791"/>
              <a:ext cx="581385"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dirty="0">
                  <a:latin typeface="Arial"/>
                  <a:cs typeface="Arial"/>
                </a:rPr>
                <a:t>Problem</a:t>
              </a:r>
              <a:endParaRPr sz="900" dirty="0">
                <a:latin typeface="Arial"/>
                <a:cs typeface="Arial"/>
              </a:endParaRPr>
            </a:p>
          </p:txBody>
        </p:sp>
      </p:grpSp>
      <p:grpSp>
        <p:nvGrpSpPr>
          <p:cNvPr id="18" name="Group 17">
            <a:extLst>
              <a:ext uri="{FF2B5EF4-FFF2-40B4-BE49-F238E27FC236}">
                <a16:creationId xmlns:a16="http://schemas.microsoft.com/office/drawing/2014/main" id="{F74F534B-80A1-4E53-E3E4-9D52A1C17AA9}"/>
              </a:ext>
            </a:extLst>
          </p:cNvPr>
          <p:cNvGrpSpPr/>
          <p:nvPr/>
        </p:nvGrpSpPr>
        <p:grpSpPr>
          <a:xfrm>
            <a:off x="9371956" y="6449145"/>
            <a:ext cx="1691640" cy="275081"/>
            <a:chOff x="9564996" y="6459305"/>
            <a:chExt cx="1691640" cy="275081"/>
          </a:xfrm>
        </p:grpSpPr>
        <p:sp>
          <p:nvSpPr>
            <p:cNvPr id="19" name="object 8">
              <a:extLst>
                <a:ext uri="{FF2B5EF4-FFF2-40B4-BE49-F238E27FC236}">
                  <a16:creationId xmlns:a16="http://schemas.microsoft.com/office/drawing/2014/main" id="{B465D909-27AC-B6E9-10F7-17EE84C4EF95}"/>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p>
          </p:txBody>
        </p:sp>
        <p:sp>
          <p:nvSpPr>
            <p:cNvPr id="20" name="object 49">
              <a:extLst>
                <a:ext uri="{FF2B5EF4-FFF2-40B4-BE49-F238E27FC236}">
                  <a16:creationId xmlns:a16="http://schemas.microsoft.com/office/drawing/2014/main" id="{E8863372-70C3-FA9F-E65B-EDF9D1FC5379}"/>
                </a:ext>
              </a:extLst>
            </p:cNvPr>
            <p:cNvSpPr txBox="1"/>
            <p:nvPr/>
          </p:nvSpPr>
          <p:spPr>
            <a:xfrm>
              <a:off x="9707490" y="6524390"/>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Appendix</a:t>
              </a:r>
              <a:endParaRPr sz="900">
                <a:latin typeface="Arial"/>
                <a:cs typeface="Arial"/>
              </a:endParaRPr>
            </a:p>
          </p:txBody>
        </p:sp>
      </p:grpSp>
      <p:pic>
        <p:nvPicPr>
          <p:cNvPr id="9" name="Picture 8" descr="A collage of different weather&#10;&#10;Description automatically generated">
            <a:extLst>
              <a:ext uri="{FF2B5EF4-FFF2-40B4-BE49-F238E27FC236}">
                <a16:creationId xmlns:a16="http://schemas.microsoft.com/office/drawing/2014/main" id="{5B43D63B-051F-D904-C07F-2F4A176C23BD}"/>
              </a:ext>
            </a:extLst>
          </p:cNvPr>
          <p:cNvPicPr>
            <a:picLocks noChangeAspect="1"/>
          </p:cNvPicPr>
          <p:nvPr/>
        </p:nvPicPr>
        <p:blipFill>
          <a:blip r:embed="rId3">
            <a:alphaModFix amt="20000"/>
          </a:blip>
          <a:stretch>
            <a:fillRect/>
          </a:stretch>
        </p:blipFill>
        <p:spPr>
          <a:xfrm>
            <a:off x="-11825" y="-2956"/>
            <a:ext cx="12090838" cy="6778515"/>
          </a:xfrm>
          <a:prstGeom prst="rect">
            <a:avLst/>
          </a:prstGeom>
        </p:spPr>
      </p:pic>
      <p:graphicFrame>
        <p:nvGraphicFramePr>
          <p:cNvPr id="10" name="Chart 9">
            <a:extLst>
              <a:ext uri="{FF2B5EF4-FFF2-40B4-BE49-F238E27FC236}">
                <a16:creationId xmlns:a16="http://schemas.microsoft.com/office/drawing/2014/main" id="{0913E1FA-9A89-0CA2-D8FA-1CD62A99C882}"/>
              </a:ext>
            </a:extLst>
          </p:cNvPr>
          <p:cNvGraphicFramePr>
            <a:graphicFrameLocks/>
          </p:cNvGraphicFramePr>
          <p:nvPr>
            <p:extLst>
              <p:ext uri="{D42A27DB-BD31-4B8C-83A1-F6EECF244321}">
                <p14:modId xmlns:p14="http://schemas.microsoft.com/office/powerpoint/2010/main" val="364158749"/>
              </p:ext>
            </p:extLst>
          </p:nvPr>
        </p:nvGraphicFramePr>
        <p:xfrm>
          <a:off x="392226" y="1218537"/>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A5B3EC23-371F-245A-5D60-7609D24F1C18}"/>
              </a:ext>
            </a:extLst>
          </p:cNvPr>
          <p:cNvSpPr txBox="1"/>
          <p:nvPr/>
        </p:nvSpPr>
        <p:spPr>
          <a:xfrm flipH="1">
            <a:off x="291556" y="1012469"/>
            <a:ext cx="53140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(GW)</a:t>
            </a:r>
          </a:p>
        </p:txBody>
      </p:sp>
      <p:pic>
        <p:nvPicPr>
          <p:cNvPr id="22" name="Picture 21">
            <a:extLst>
              <a:ext uri="{FF2B5EF4-FFF2-40B4-BE49-F238E27FC236}">
                <a16:creationId xmlns:a16="http://schemas.microsoft.com/office/drawing/2014/main" id="{0C8F087D-C3F9-BAC1-66A1-FF6763E20096}"/>
              </a:ext>
            </a:extLst>
          </p:cNvPr>
          <p:cNvPicPr>
            <a:picLocks noChangeAspect="1"/>
          </p:cNvPicPr>
          <p:nvPr/>
        </p:nvPicPr>
        <p:blipFill>
          <a:blip r:embed="rId5"/>
          <a:stretch>
            <a:fillRect/>
          </a:stretch>
        </p:blipFill>
        <p:spPr>
          <a:xfrm>
            <a:off x="5388983" y="1414691"/>
            <a:ext cx="6427721" cy="2549670"/>
          </a:xfrm>
          <a:prstGeom prst="rect">
            <a:avLst/>
          </a:prstGeom>
        </p:spPr>
      </p:pic>
      <p:sp>
        <p:nvSpPr>
          <p:cNvPr id="23" name="TextBox 22">
            <a:extLst>
              <a:ext uri="{FF2B5EF4-FFF2-40B4-BE49-F238E27FC236}">
                <a16:creationId xmlns:a16="http://schemas.microsoft.com/office/drawing/2014/main" id="{9F3C0EBF-78D4-876E-8AF5-49589B637BDB}"/>
              </a:ext>
            </a:extLst>
          </p:cNvPr>
          <p:cNvSpPr txBox="1"/>
          <p:nvPr/>
        </p:nvSpPr>
        <p:spPr>
          <a:xfrm>
            <a:off x="938696" y="1007717"/>
            <a:ext cx="3770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Summer Peak days load Comparision</a:t>
            </a:r>
          </a:p>
        </p:txBody>
      </p:sp>
      <p:sp>
        <p:nvSpPr>
          <p:cNvPr id="24" name="TextBox 23">
            <a:extLst>
              <a:ext uri="{FF2B5EF4-FFF2-40B4-BE49-F238E27FC236}">
                <a16:creationId xmlns:a16="http://schemas.microsoft.com/office/drawing/2014/main" id="{BD6667AF-B50B-68F8-8483-AFB9D6FCEA80}"/>
              </a:ext>
            </a:extLst>
          </p:cNvPr>
          <p:cNvSpPr txBox="1"/>
          <p:nvPr/>
        </p:nvSpPr>
        <p:spPr>
          <a:xfrm>
            <a:off x="2448890" y="38265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year</a:t>
            </a:r>
            <a:endParaRPr lang="en-US"/>
          </a:p>
        </p:txBody>
      </p:sp>
      <p:sp>
        <p:nvSpPr>
          <p:cNvPr id="25" name="TextBox 24">
            <a:extLst>
              <a:ext uri="{FF2B5EF4-FFF2-40B4-BE49-F238E27FC236}">
                <a16:creationId xmlns:a16="http://schemas.microsoft.com/office/drawing/2014/main" id="{24C217E3-5B49-2A46-C57B-2FAD60305CEC}"/>
              </a:ext>
            </a:extLst>
          </p:cNvPr>
          <p:cNvSpPr txBox="1"/>
          <p:nvPr/>
        </p:nvSpPr>
        <p:spPr>
          <a:xfrm rot="16200000">
            <a:off x="-712305" y="1736586"/>
            <a:ext cx="2003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load</a:t>
            </a:r>
            <a:endParaRPr lang="en-US"/>
          </a:p>
        </p:txBody>
      </p:sp>
      <p:sp>
        <p:nvSpPr>
          <p:cNvPr id="26" name="TextBox 25">
            <a:extLst>
              <a:ext uri="{FF2B5EF4-FFF2-40B4-BE49-F238E27FC236}">
                <a16:creationId xmlns:a16="http://schemas.microsoft.com/office/drawing/2014/main" id="{44DCA6AE-65EB-C92B-DFC5-9CD9DF4AD318}"/>
              </a:ext>
            </a:extLst>
          </p:cNvPr>
          <p:cNvSpPr txBox="1"/>
          <p:nvPr/>
        </p:nvSpPr>
        <p:spPr>
          <a:xfrm>
            <a:off x="662608" y="4610652"/>
            <a:ext cx="2743200"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72302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a:extLst>
              <a:ext uri="{FF2B5EF4-FFF2-40B4-BE49-F238E27FC236}">
                <a16:creationId xmlns:a16="http://schemas.microsoft.com/office/drawing/2014/main" id="{54BD334D-5B27-7B16-DD99-6325E233F52E}"/>
              </a:ext>
            </a:extLst>
          </p:cNvPr>
          <p:cNvSpPr txBox="1">
            <a:spLocks/>
          </p:cNvSpPr>
          <p:nvPr/>
        </p:nvSpPr>
        <p:spPr>
          <a:xfrm>
            <a:off x="394303" y="252123"/>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a:latin typeface="Arial" panose="020B0604020202020204" pitchFamily="34" charset="0"/>
                <a:ea typeface="Malgun Gothic" panose="020B0503020000020004" pitchFamily="34" charset="-127"/>
                <a:cs typeface="Arial" panose="020B0604020202020204" pitchFamily="34" charset="0"/>
              </a:rPr>
              <a:t>ERCOT Forecast</a:t>
            </a:r>
            <a:endParaRPr lang="en-US" sz="3200" b="1">
              <a:latin typeface="Arial" panose="020B0604020202020204" pitchFamily="34" charset="0"/>
              <a:ea typeface="Malgun Gothic" panose="020B0503020000020004" pitchFamily="34" charset="-127"/>
              <a:cs typeface="Arial" panose="020B0604020202020204" pitchFamily="34" charset="0"/>
            </a:endParaRPr>
          </a:p>
        </p:txBody>
      </p:sp>
      <p:sp>
        <p:nvSpPr>
          <p:cNvPr id="1057" name="Slide Number Placeholder 5">
            <a:extLst>
              <a:ext uri="{FF2B5EF4-FFF2-40B4-BE49-F238E27FC236}">
                <a16:creationId xmlns:a16="http://schemas.microsoft.com/office/drawing/2014/main" id="{B6921E53-F599-08DF-3F0C-A84AE8AB08F2}"/>
              </a:ext>
            </a:extLst>
          </p:cNvPr>
          <p:cNvSpPr>
            <a:spLocks noGrp="1"/>
          </p:cNvSpPr>
          <p:nvPr>
            <p:ph type="sldNum" sz="quarter" idx="12"/>
          </p:nvPr>
        </p:nvSpPr>
        <p:spPr>
          <a:xfrm>
            <a:off x="11167739" y="6397685"/>
            <a:ext cx="647700" cy="365125"/>
          </a:xfrm>
        </p:spPr>
        <p:txBody>
          <a:bodyPr/>
          <a:lstStyle/>
          <a:p>
            <a:r>
              <a:rPr lang="en-US"/>
              <a:t>3</a:t>
            </a:r>
          </a:p>
        </p:txBody>
      </p:sp>
      <p:grpSp>
        <p:nvGrpSpPr>
          <p:cNvPr id="2" name="Group 1">
            <a:extLst>
              <a:ext uri="{FF2B5EF4-FFF2-40B4-BE49-F238E27FC236}">
                <a16:creationId xmlns:a16="http://schemas.microsoft.com/office/drawing/2014/main" id="{C37D0E5E-1981-7DE3-35B7-F842C9383346}"/>
              </a:ext>
            </a:extLst>
          </p:cNvPr>
          <p:cNvGrpSpPr/>
          <p:nvPr/>
        </p:nvGrpSpPr>
        <p:grpSpPr>
          <a:xfrm>
            <a:off x="7190178" y="6455483"/>
            <a:ext cx="1691640" cy="275081"/>
            <a:chOff x="7380405" y="6465643"/>
            <a:chExt cx="1691640" cy="275081"/>
          </a:xfrm>
        </p:grpSpPr>
        <p:sp>
          <p:nvSpPr>
            <p:cNvPr id="4" name="object 49">
              <a:extLst>
                <a:ext uri="{FF2B5EF4-FFF2-40B4-BE49-F238E27FC236}">
                  <a16:creationId xmlns:a16="http://schemas.microsoft.com/office/drawing/2014/main" id="{009A6295-6C71-8E75-36B4-B960405C4443}"/>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ERCOT Locational Analysis</a:t>
              </a:r>
              <a:endParaRPr sz="900">
                <a:latin typeface="Arial"/>
                <a:cs typeface="Arial"/>
              </a:endParaRPr>
            </a:p>
          </p:txBody>
        </p:sp>
        <p:sp>
          <p:nvSpPr>
            <p:cNvPr id="5" name="object 8">
              <a:extLst>
                <a:ext uri="{FF2B5EF4-FFF2-40B4-BE49-F238E27FC236}">
                  <a16:creationId xmlns:a16="http://schemas.microsoft.com/office/drawing/2014/main" id="{371A921C-755C-36D4-7859-70F9D12DBC88}"/>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p>
          </p:txBody>
        </p:sp>
      </p:grpSp>
      <p:grpSp>
        <p:nvGrpSpPr>
          <p:cNvPr id="6" name="Group 5">
            <a:extLst>
              <a:ext uri="{FF2B5EF4-FFF2-40B4-BE49-F238E27FC236}">
                <a16:creationId xmlns:a16="http://schemas.microsoft.com/office/drawing/2014/main" id="{0E8F9AAE-A050-7BBD-7D63-3153A5619ED6}"/>
              </a:ext>
            </a:extLst>
          </p:cNvPr>
          <p:cNvGrpSpPr/>
          <p:nvPr/>
        </p:nvGrpSpPr>
        <p:grpSpPr>
          <a:xfrm>
            <a:off x="5008400" y="6446967"/>
            <a:ext cx="1691640" cy="275081"/>
            <a:chOff x="5205757" y="6457127"/>
            <a:chExt cx="1691640" cy="275081"/>
          </a:xfrm>
          <a:noFill/>
        </p:grpSpPr>
        <p:sp>
          <p:nvSpPr>
            <p:cNvPr id="7" name="object 7">
              <a:extLst>
                <a:ext uri="{FF2B5EF4-FFF2-40B4-BE49-F238E27FC236}">
                  <a16:creationId xmlns:a16="http://schemas.microsoft.com/office/drawing/2014/main" id="{9733A96F-4D04-4582-2F87-6F76F17DC173}"/>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p>
          </p:txBody>
        </p:sp>
        <p:sp>
          <p:nvSpPr>
            <p:cNvPr id="8" name="object 49">
              <a:extLst>
                <a:ext uri="{FF2B5EF4-FFF2-40B4-BE49-F238E27FC236}">
                  <a16:creationId xmlns:a16="http://schemas.microsoft.com/office/drawing/2014/main" id="{61A9DFD8-3CCF-7C1A-077A-DF0FC6F14706}"/>
                </a:ext>
              </a:extLst>
            </p:cNvPr>
            <p:cNvSpPr txBox="1"/>
            <p:nvPr/>
          </p:nvSpPr>
          <p:spPr>
            <a:xfrm>
              <a:off x="5421720" y="6522212"/>
              <a:ext cx="1259714"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Energy Storage Solutions</a:t>
              </a:r>
              <a:endParaRPr sz="900">
                <a:latin typeface="Arial"/>
                <a:cs typeface="Arial"/>
              </a:endParaRPr>
            </a:p>
          </p:txBody>
        </p:sp>
      </p:grpSp>
      <p:sp>
        <p:nvSpPr>
          <p:cNvPr id="11" name="object 9">
            <a:extLst>
              <a:ext uri="{FF2B5EF4-FFF2-40B4-BE49-F238E27FC236}">
                <a16:creationId xmlns:a16="http://schemas.microsoft.com/office/drawing/2014/main" id="{493C7D83-7D1F-355C-0294-3FC5E0AED1BF}"/>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12" name="Group 11">
            <a:extLst>
              <a:ext uri="{FF2B5EF4-FFF2-40B4-BE49-F238E27FC236}">
                <a16:creationId xmlns:a16="http://schemas.microsoft.com/office/drawing/2014/main" id="{961D913B-815D-4B55-28D7-5A996AEE5D0B}"/>
              </a:ext>
            </a:extLst>
          </p:cNvPr>
          <p:cNvGrpSpPr/>
          <p:nvPr/>
        </p:nvGrpSpPr>
        <p:grpSpPr>
          <a:xfrm>
            <a:off x="2826623" y="6446967"/>
            <a:ext cx="1691640" cy="275081"/>
            <a:chOff x="3022789" y="6446772"/>
            <a:chExt cx="1406653" cy="275081"/>
          </a:xfrm>
          <a:solidFill>
            <a:schemeClr val="bg2"/>
          </a:solidFill>
        </p:grpSpPr>
        <p:sp>
          <p:nvSpPr>
            <p:cNvPr id="13" name="object 6">
              <a:extLst>
                <a:ext uri="{FF2B5EF4-FFF2-40B4-BE49-F238E27FC236}">
                  <a16:creationId xmlns:a16="http://schemas.microsoft.com/office/drawing/2014/main" id="{96AC8967-658B-B82E-70BC-5B6C3D1A2863}"/>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grpFill/>
            <a:ln w="12700">
              <a:solidFill>
                <a:schemeClr val="tx1"/>
              </a:solidFill>
            </a:ln>
          </p:spPr>
          <p:txBody>
            <a:bodyPr wrap="square" lIns="0" tIns="0" rIns="0" bIns="0" rtlCol="0"/>
            <a:lstStyle/>
            <a:p>
              <a:endParaRPr>
                <a:solidFill>
                  <a:sysClr val="windowText" lastClr="000000"/>
                </a:solidFill>
              </a:endParaRPr>
            </a:p>
          </p:txBody>
        </p:sp>
        <p:sp>
          <p:nvSpPr>
            <p:cNvPr id="14" name="object 49">
              <a:extLst>
                <a:ext uri="{FF2B5EF4-FFF2-40B4-BE49-F238E27FC236}">
                  <a16:creationId xmlns:a16="http://schemas.microsoft.com/office/drawing/2014/main" id="{69AB2BFE-1EE4-DBA3-FCA3-A8F0FB150FCB}"/>
                </a:ext>
              </a:extLst>
            </p:cNvPr>
            <p:cNvSpPr txBox="1"/>
            <p:nvPr userDrawn="1"/>
          </p:nvSpPr>
          <p:spPr>
            <a:xfrm>
              <a:off x="3259771" y="6511857"/>
              <a:ext cx="932688"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ERCOT Forecast </a:t>
              </a:r>
              <a:endParaRPr sz="900">
                <a:latin typeface="Arial"/>
                <a:cs typeface="Arial"/>
              </a:endParaRPr>
            </a:p>
          </p:txBody>
        </p:sp>
      </p:grpSp>
      <p:grpSp>
        <p:nvGrpSpPr>
          <p:cNvPr id="15" name="Group 14">
            <a:extLst>
              <a:ext uri="{FF2B5EF4-FFF2-40B4-BE49-F238E27FC236}">
                <a16:creationId xmlns:a16="http://schemas.microsoft.com/office/drawing/2014/main" id="{62B69EA3-99FF-FA2F-703F-FFA0CDA7F22D}"/>
              </a:ext>
            </a:extLst>
          </p:cNvPr>
          <p:cNvGrpSpPr/>
          <p:nvPr/>
        </p:nvGrpSpPr>
        <p:grpSpPr>
          <a:xfrm>
            <a:off x="643539" y="6442901"/>
            <a:ext cx="1692947" cy="275081"/>
            <a:chOff x="838200" y="6442706"/>
            <a:chExt cx="1406653" cy="275081"/>
          </a:xfrm>
          <a:noFill/>
        </p:grpSpPr>
        <p:sp>
          <p:nvSpPr>
            <p:cNvPr id="16" name="object 5">
              <a:extLst>
                <a:ext uri="{FF2B5EF4-FFF2-40B4-BE49-F238E27FC236}">
                  <a16:creationId xmlns:a16="http://schemas.microsoft.com/office/drawing/2014/main" id="{B0B6C608-0C0D-4518-3692-CBB9ACE6BA2E}"/>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grpFill/>
            <a:ln w="12700">
              <a:solidFill>
                <a:schemeClr val="tx1"/>
              </a:solidFill>
            </a:ln>
          </p:spPr>
          <p:txBody>
            <a:bodyPr wrap="square" lIns="0" tIns="0" rIns="0" bIns="0" rtlCol="0"/>
            <a:lstStyle/>
            <a:p>
              <a:endParaRPr/>
            </a:p>
          </p:txBody>
        </p:sp>
        <p:sp>
          <p:nvSpPr>
            <p:cNvPr id="17" name="object 49">
              <a:extLst>
                <a:ext uri="{FF2B5EF4-FFF2-40B4-BE49-F238E27FC236}">
                  <a16:creationId xmlns:a16="http://schemas.microsoft.com/office/drawing/2014/main" id="{D758CA22-B91C-018D-82F0-25E5476CD95C}"/>
                </a:ext>
              </a:extLst>
            </p:cNvPr>
            <p:cNvSpPr txBox="1"/>
            <p:nvPr userDrawn="1"/>
          </p:nvSpPr>
          <p:spPr>
            <a:xfrm>
              <a:off x="1250834" y="6507791"/>
              <a:ext cx="581385"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Problem</a:t>
              </a:r>
              <a:endParaRPr sz="900">
                <a:latin typeface="Arial"/>
                <a:cs typeface="Arial"/>
              </a:endParaRPr>
            </a:p>
          </p:txBody>
        </p:sp>
      </p:grpSp>
      <p:grpSp>
        <p:nvGrpSpPr>
          <p:cNvPr id="18" name="Group 17">
            <a:extLst>
              <a:ext uri="{FF2B5EF4-FFF2-40B4-BE49-F238E27FC236}">
                <a16:creationId xmlns:a16="http://schemas.microsoft.com/office/drawing/2014/main" id="{F74F534B-80A1-4E53-E3E4-9D52A1C17AA9}"/>
              </a:ext>
            </a:extLst>
          </p:cNvPr>
          <p:cNvGrpSpPr/>
          <p:nvPr/>
        </p:nvGrpSpPr>
        <p:grpSpPr>
          <a:xfrm>
            <a:off x="9371956" y="6449145"/>
            <a:ext cx="1691640" cy="275081"/>
            <a:chOff x="9564996" y="6459305"/>
            <a:chExt cx="1691640" cy="275081"/>
          </a:xfrm>
        </p:grpSpPr>
        <p:sp>
          <p:nvSpPr>
            <p:cNvPr id="19" name="object 8">
              <a:extLst>
                <a:ext uri="{FF2B5EF4-FFF2-40B4-BE49-F238E27FC236}">
                  <a16:creationId xmlns:a16="http://schemas.microsoft.com/office/drawing/2014/main" id="{B465D909-27AC-B6E9-10F7-17EE84C4EF95}"/>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p>
          </p:txBody>
        </p:sp>
        <p:sp>
          <p:nvSpPr>
            <p:cNvPr id="20" name="object 49">
              <a:extLst>
                <a:ext uri="{FF2B5EF4-FFF2-40B4-BE49-F238E27FC236}">
                  <a16:creationId xmlns:a16="http://schemas.microsoft.com/office/drawing/2014/main" id="{E8863372-70C3-FA9F-E65B-EDF9D1FC5379}"/>
                </a:ext>
              </a:extLst>
            </p:cNvPr>
            <p:cNvSpPr txBox="1"/>
            <p:nvPr/>
          </p:nvSpPr>
          <p:spPr>
            <a:xfrm>
              <a:off x="9707490" y="6524390"/>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Arial"/>
                  <a:cs typeface="Arial"/>
                </a:rPr>
                <a:t>Appendix</a:t>
              </a:r>
              <a:endParaRPr sz="900">
                <a:latin typeface="Arial"/>
                <a:cs typeface="Arial"/>
              </a:endParaRPr>
            </a:p>
          </p:txBody>
        </p:sp>
      </p:grpSp>
      <p:pic>
        <p:nvPicPr>
          <p:cNvPr id="9" name="Picture 8" descr="A collage of different weather&#10;&#10;Description automatically generated">
            <a:extLst>
              <a:ext uri="{FF2B5EF4-FFF2-40B4-BE49-F238E27FC236}">
                <a16:creationId xmlns:a16="http://schemas.microsoft.com/office/drawing/2014/main" id="{5B43D63B-051F-D904-C07F-2F4A176C23BD}"/>
              </a:ext>
            </a:extLst>
          </p:cNvPr>
          <p:cNvPicPr>
            <a:picLocks noChangeAspect="1"/>
          </p:cNvPicPr>
          <p:nvPr/>
        </p:nvPicPr>
        <p:blipFill>
          <a:blip r:embed="rId3">
            <a:alphaModFix amt="20000"/>
          </a:blip>
          <a:stretch>
            <a:fillRect/>
          </a:stretch>
        </p:blipFill>
        <p:spPr>
          <a:xfrm>
            <a:off x="-782" y="-2956"/>
            <a:ext cx="12090838" cy="6778515"/>
          </a:xfrm>
          <a:prstGeom prst="rect">
            <a:avLst/>
          </a:prstGeom>
        </p:spPr>
      </p:pic>
      <p:sp>
        <p:nvSpPr>
          <p:cNvPr id="26" name="TextBox 25">
            <a:extLst>
              <a:ext uri="{FF2B5EF4-FFF2-40B4-BE49-F238E27FC236}">
                <a16:creationId xmlns:a16="http://schemas.microsoft.com/office/drawing/2014/main" id="{44DCA6AE-65EB-C92B-DFC5-9CD9DF4AD318}"/>
              </a:ext>
            </a:extLst>
          </p:cNvPr>
          <p:cNvSpPr txBox="1"/>
          <p:nvPr/>
        </p:nvSpPr>
        <p:spPr>
          <a:xfrm>
            <a:off x="662608" y="4610652"/>
            <a:ext cx="2743200"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8" name="Picture 27" descr="A graph with numbers and a line&#10;&#10;Description automatically generated">
            <a:extLst>
              <a:ext uri="{FF2B5EF4-FFF2-40B4-BE49-F238E27FC236}">
                <a16:creationId xmlns:a16="http://schemas.microsoft.com/office/drawing/2014/main" id="{7ED2B8A7-053A-8C6E-B76D-DBB19C7CFA81}"/>
              </a:ext>
            </a:extLst>
          </p:cNvPr>
          <p:cNvPicPr>
            <a:picLocks noChangeAspect="1"/>
          </p:cNvPicPr>
          <p:nvPr/>
        </p:nvPicPr>
        <p:blipFill>
          <a:blip r:embed="rId4"/>
          <a:stretch>
            <a:fillRect/>
          </a:stretch>
        </p:blipFill>
        <p:spPr>
          <a:xfrm>
            <a:off x="1508653" y="3639476"/>
            <a:ext cx="4327577" cy="2563780"/>
          </a:xfrm>
          <a:prstGeom prst="rect">
            <a:avLst/>
          </a:prstGeom>
        </p:spPr>
      </p:pic>
      <p:pic>
        <p:nvPicPr>
          <p:cNvPr id="30" name="Picture 29" descr="A graph of different colored bars&#10;&#10;Description automatically generated">
            <a:extLst>
              <a:ext uri="{FF2B5EF4-FFF2-40B4-BE49-F238E27FC236}">
                <a16:creationId xmlns:a16="http://schemas.microsoft.com/office/drawing/2014/main" id="{6D5F0719-BE0B-B88B-1197-CFD7510EFC1B}"/>
              </a:ext>
            </a:extLst>
          </p:cNvPr>
          <p:cNvPicPr>
            <a:picLocks noChangeAspect="1"/>
          </p:cNvPicPr>
          <p:nvPr/>
        </p:nvPicPr>
        <p:blipFill rotWithShape="1">
          <a:blip r:embed="rId5"/>
          <a:srcRect r="2198"/>
          <a:stretch/>
        </p:blipFill>
        <p:spPr>
          <a:xfrm>
            <a:off x="271879" y="1157480"/>
            <a:ext cx="6918299" cy="2423920"/>
          </a:xfrm>
          <a:prstGeom prst="rect">
            <a:avLst/>
          </a:prstGeom>
        </p:spPr>
      </p:pic>
    </p:spTree>
    <p:extLst>
      <p:ext uri="{BB962C8B-B14F-4D97-AF65-F5344CB8AC3E}">
        <p14:creationId xmlns:p14="http://schemas.microsoft.com/office/powerpoint/2010/main" val="409782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0B31D7C-6696-87D3-A626-F5F0DE032C54}"/>
              </a:ext>
            </a:extLst>
          </p:cNvPr>
          <p:cNvGraphicFramePr>
            <a:graphicFrameLocks noGrp="1"/>
          </p:cNvGraphicFramePr>
          <p:nvPr>
            <p:extLst>
              <p:ext uri="{D42A27DB-BD31-4B8C-83A1-F6EECF244321}">
                <p14:modId xmlns:p14="http://schemas.microsoft.com/office/powerpoint/2010/main" val="4095925058"/>
              </p:ext>
            </p:extLst>
          </p:nvPr>
        </p:nvGraphicFramePr>
        <p:xfrm>
          <a:off x="144253" y="1095232"/>
          <a:ext cx="11671187" cy="3216056"/>
        </p:xfrm>
        <a:graphic>
          <a:graphicData uri="http://schemas.openxmlformats.org/drawingml/2006/table">
            <a:tbl>
              <a:tblPr firstRow="1" bandRow="1">
                <a:tableStyleId>{2D5ABB26-0587-4C30-8999-92F81FD0307C}</a:tableStyleId>
              </a:tblPr>
              <a:tblGrid>
                <a:gridCol w="820947">
                  <a:extLst>
                    <a:ext uri="{9D8B030D-6E8A-4147-A177-3AD203B41FA5}">
                      <a16:colId xmlns:a16="http://schemas.microsoft.com/office/drawing/2014/main" val="3272114486"/>
                    </a:ext>
                  </a:extLst>
                </a:gridCol>
                <a:gridCol w="1483360">
                  <a:extLst>
                    <a:ext uri="{9D8B030D-6E8A-4147-A177-3AD203B41FA5}">
                      <a16:colId xmlns:a16="http://schemas.microsoft.com/office/drawing/2014/main" val="2415246242"/>
                    </a:ext>
                  </a:extLst>
                </a:gridCol>
                <a:gridCol w="1198880">
                  <a:extLst>
                    <a:ext uri="{9D8B030D-6E8A-4147-A177-3AD203B41FA5}">
                      <a16:colId xmlns:a16="http://schemas.microsoft.com/office/drawing/2014/main" val="3456694417"/>
                    </a:ext>
                  </a:extLst>
                </a:gridCol>
                <a:gridCol w="1188720">
                  <a:extLst>
                    <a:ext uri="{9D8B030D-6E8A-4147-A177-3AD203B41FA5}">
                      <a16:colId xmlns:a16="http://schemas.microsoft.com/office/drawing/2014/main" val="113914678"/>
                    </a:ext>
                  </a:extLst>
                </a:gridCol>
                <a:gridCol w="1066800">
                  <a:extLst>
                    <a:ext uri="{9D8B030D-6E8A-4147-A177-3AD203B41FA5}">
                      <a16:colId xmlns:a16="http://schemas.microsoft.com/office/drawing/2014/main" val="2953723956"/>
                    </a:ext>
                  </a:extLst>
                </a:gridCol>
                <a:gridCol w="1087120">
                  <a:extLst>
                    <a:ext uri="{9D8B030D-6E8A-4147-A177-3AD203B41FA5}">
                      <a16:colId xmlns:a16="http://schemas.microsoft.com/office/drawing/2014/main" val="2746683778"/>
                    </a:ext>
                  </a:extLst>
                </a:gridCol>
                <a:gridCol w="1097280">
                  <a:extLst>
                    <a:ext uri="{9D8B030D-6E8A-4147-A177-3AD203B41FA5}">
                      <a16:colId xmlns:a16="http://schemas.microsoft.com/office/drawing/2014/main" val="1070466775"/>
                    </a:ext>
                  </a:extLst>
                </a:gridCol>
                <a:gridCol w="1178560">
                  <a:extLst>
                    <a:ext uri="{9D8B030D-6E8A-4147-A177-3AD203B41FA5}">
                      <a16:colId xmlns:a16="http://schemas.microsoft.com/office/drawing/2014/main" val="2309716180"/>
                    </a:ext>
                  </a:extLst>
                </a:gridCol>
                <a:gridCol w="1137920">
                  <a:extLst>
                    <a:ext uri="{9D8B030D-6E8A-4147-A177-3AD203B41FA5}">
                      <a16:colId xmlns:a16="http://schemas.microsoft.com/office/drawing/2014/main" val="2955896035"/>
                    </a:ext>
                  </a:extLst>
                </a:gridCol>
                <a:gridCol w="640080">
                  <a:extLst>
                    <a:ext uri="{9D8B030D-6E8A-4147-A177-3AD203B41FA5}">
                      <a16:colId xmlns:a16="http://schemas.microsoft.com/office/drawing/2014/main" val="1235181725"/>
                    </a:ext>
                  </a:extLst>
                </a:gridCol>
                <a:gridCol w="771520">
                  <a:extLst>
                    <a:ext uri="{9D8B030D-6E8A-4147-A177-3AD203B41FA5}">
                      <a16:colId xmlns:a16="http://schemas.microsoft.com/office/drawing/2014/main" val="2254145935"/>
                    </a:ext>
                  </a:extLst>
                </a:gridCol>
              </a:tblGrid>
              <a:tr h="393076">
                <a:tc>
                  <a:txBody>
                    <a:bodyPr/>
                    <a:lstStyle/>
                    <a:p>
                      <a:pPr algn="ctr"/>
                      <a:endParaRPr lang="en-US">
                        <a:latin typeface="Century Gothic"/>
                        <a:ea typeface="Malgun Gothic"/>
                        <a:cs typeface="Arial"/>
                      </a:endParaRPr>
                    </a:p>
                  </a:txBody>
                  <a:tcPr anchor="ctr"/>
                </a:tc>
                <a:tc>
                  <a:txBody>
                    <a:bodyPr/>
                    <a:lstStyle/>
                    <a:p>
                      <a:pPr algn="ctr"/>
                      <a:r>
                        <a:rPr lang="en-US" sz="1000" b="1">
                          <a:latin typeface="Century Gothic"/>
                          <a:ea typeface="Malgun Gothic"/>
                          <a:cs typeface="Arial"/>
                        </a:rPr>
                        <a:t>Pros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Cons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Energy Density (Wh/kg)</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Power Density (kW/m</a:t>
                      </a:r>
                      <a:r>
                        <a:rPr lang="en-US" sz="1000" b="1" i="0" kern="1200">
                          <a:solidFill>
                            <a:schemeClr val="tx1"/>
                          </a:solidFill>
                          <a:effectLst/>
                          <a:latin typeface="Century Gothic"/>
                          <a:ea typeface="Malgun Gothic"/>
                          <a:cs typeface="Arial"/>
                        </a:rPr>
                        <a:t>³)</a:t>
                      </a:r>
                      <a:endParaRPr lang="en-US" sz="1000" b="1">
                        <a:latin typeface="Century Gothic"/>
                        <a:ea typeface="Malgun Gothic"/>
                        <a:cs typeface="Aria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Cost of Energy ($/kWh)</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Rated power output (kW)</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Rated Energy Capacity (kWh)</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Battery Cycles (cycles)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000" b="1">
                          <a:latin typeface="Century Gothic"/>
                          <a:ea typeface="Malgun Gothic"/>
                          <a:cs typeface="Arial"/>
                        </a:rPr>
                        <a:t>Project Life (y) </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latin typeface="Century Gothic"/>
                          <a:ea typeface="Malgun Gothic"/>
                          <a:cs typeface="Arial"/>
                        </a:rPr>
                        <a:t>Degrade (%)</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5067093"/>
                  </a:ext>
                </a:extLst>
              </a:tr>
              <a:tr h="393076">
                <a:tc>
                  <a:txBody>
                    <a:bodyPr/>
                    <a:lstStyle/>
                    <a:p>
                      <a:pPr algn="ctr"/>
                      <a:r>
                        <a:rPr lang="en-US" sz="1000" b="1">
                          <a:latin typeface="Century Gothic"/>
                          <a:ea typeface="Malgun Gothic"/>
                          <a:cs typeface="Arial"/>
                        </a:rPr>
                        <a:t>Li–Ion Batteries</a:t>
                      </a:r>
                    </a:p>
                  </a:txBody>
                  <a:tcPr anchor="ctr">
                    <a:lnR w="12700" cap="flat" cmpd="sng" algn="ctr">
                      <a:solidFill>
                        <a:schemeClr val="tx1"/>
                      </a:solidFill>
                      <a:prstDash val="solid"/>
                      <a:round/>
                      <a:headEnd type="none" w="med" len="med"/>
                      <a:tailEnd type="none" w="med" len="med"/>
                    </a:lnR>
                    <a:noFill/>
                  </a:tcPr>
                </a:tc>
                <a:tc>
                  <a:txBody>
                    <a:bodyPr/>
                    <a:lstStyle/>
                    <a:p>
                      <a:pPr marL="0" indent="0" algn="ctr">
                        <a:buFont typeface="Arial" panose="020B0604020202020204" pitchFamily="34" charset="0"/>
                        <a:buNone/>
                      </a:pPr>
                      <a:r>
                        <a:rPr lang="en-US" sz="1000">
                          <a:latin typeface="Century Gothic"/>
                          <a:ea typeface="Malgun Gothic"/>
                          <a:cs typeface="Arial"/>
                        </a:rPr>
                        <a:t>Prices expected to significantly decrease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indent="0" algn="ctr">
                        <a:buFont typeface="Arial" panose="020B0604020202020204" pitchFamily="34" charset="0"/>
                        <a:buNone/>
                      </a:pPr>
                      <a:r>
                        <a:rPr lang="en-US" sz="1000">
                          <a:latin typeface="Century Gothic"/>
                          <a:ea typeface="Malgun Gothic"/>
                          <a:cs typeface="Arial"/>
                        </a:rPr>
                        <a:t>Environmental Risks, REM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US" sz="1000">
                          <a:latin typeface="Century Gothic"/>
                          <a:ea typeface="Malgun Gothic"/>
                          <a:cs typeface="Arial"/>
                        </a:rPr>
                        <a:t>260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US" sz="1000">
                          <a:latin typeface="Century Gothic"/>
                          <a:ea typeface="Malgun Gothic"/>
                          <a:cs typeface="Arial"/>
                        </a:rPr>
                        <a:t>50-800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algn="ctr" defTabSz="914400" rtl="0" eaLnBrk="1" latinLnBrk="0" hangingPunct="1"/>
                      <a:r>
                        <a:rPr lang="en-US" sz="1000" kern="1200">
                          <a:solidFill>
                            <a:schemeClr val="tx1"/>
                          </a:solidFill>
                          <a:latin typeface="Century Gothic"/>
                          <a:ea typeface="Malgun Gothic"/>
                          <a:cs typeface="Arial"/>
                        </a:rPr>
                        <a:t>$265-358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algn="ctr" defTabSz="914400" rtl="0" eaLnBrk="1" latinLnBrk="0" hangingPunct="1"/>
                      <a:r>
                        <a:rPr lang="en-US" sz="1000" kern="1200">
                          <a:solidFill>
                            <a:schemeClr val="tx1"/>
                          </a:solidFill>
                          <a:latin typeface="Century Gothic"/>
                          <a:ea typeface="Malgun Gothic"/>
                          <a:cs typeface="Arial"/>
                        </a:rPr>
                        <a:t>965-2833 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algn="ctr" defTabSz="914400" rtl="0" eaLnBrk="1" latinLnBrk="0" hangingPunct="1"/>
                      <a:r>
                        <a:rPr lang="en-US" sz="1000" kern="1200">
                          <a:solidFill>
                            <a:schemeClr val="tx1"/>
                          </a:solidFill>
                          <a:latin typeface="Century Gothic"/>
                          <a:ea typeface="Malgun Gothic"/>
                          <a:cs typeface="Arial"/>
                        </a:rPr>
                        <a:t>3720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algn="ctr" defTabSz="914400" rtl="0" eaLnBrk="1" latinLnBrk="0" hangingPunct="1"/>
                      <a:r>
                        <a:rPr lang="en-US" sz="1000" kern="1200">
                          <a:solidFill>
                            <a:schemeClr val="tx1"/>
                          </a:solidFill>
                          <a:latin typeface="Century Gothic"/>
                          <a:ea typeface="Malgun Gothic"/>
                          <a:cs typeface="Arial"/>
                        </a:rPr>
                        <a:t>3,000-10,000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US" sz="1000">
                          <a:latin typeface="Century Gothic"/>
                          <a:ea typeface="Malgun Gothic"/>
                          <a:cs typeface="Aria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US" sz="1000" b="0" dirty="0">
                          <a:latin typeface="Century Gothic"/>
                          <a:ea typeface="Malgun Gothic"/>
                          <a:cs typeface="Arial"/>
                        </a:rPr>
                        <a:t>2.6%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502908996"/>
                  </a:ext>
                </a:extLst>
              </a:tr>
              <a:tr h="716696">
                <a:tc>
                  <a:txBody>
                    <a:bodyPr/>
                    <a:lstStyle/>
                    <a:p>
                      <a:pPr algn="ctr"/>
                      <a:r>
                        <a:rPr lang="en-US" sz="1000" b="1">
                          <a:latin typeface="Century Gothic"/>
                          <a:ea typeface="Malgun Gothic"/>
                          <a:cs typeface="Arial"/>
                        </a:rPr>
                        <a:t>Ni-H Batteries</a:t>
                      </a:r>
                      <a:r>
                        <a:rPr lang="en-US" sz="1000" b="0" i="0" kern="1200">
                          <a:solidFill>
                            <a:schemeClr val="tx1"/>
                          </a:solidFill>
                          <a:effectLst/>
                          <a:latin typeface="Century Gothic"/>
                          <a:ea typeface="Malgun Gothic"/>
                          <a:cs typeface="Arial"/>
                        </a:rPr>
                        <a:t>²</a:t>
                      </a:r>
                      <a:endParaRPr lang="en-US" sz="1000" b="1">
                        <a:latin typeface="Century Gothic"/>
                        <a:ea typeface="Malgun Gothic"/>
                        <a:cs typeface="Arial"/>
                      </a:endParaRPr>
                    </a:p>
                  </a:txBody>
                  <a:tcPr anchor="ctr">
                    <a:lnR w="12700" cap="flat" cmpd="sng" algn="ctr">
                      <a:solidFill>
                        <a:schemeClr val="tx1"/>
                      </a:solidFill>
                      <a:prstDash val="solid"/>
                      <a:round/>
                      <a:headEnd type="none" w="med" len="med"/>
                      <a:tailEnd type="none" w="med" len="med"/>
                    </a:lnR>
                    <a:noFill/>
                  </a:tcPr>
                </a:tc>
                <a:tc>
                  <a:txBody>
                    <a:bodyPr/>
                    <a:lstStyle/>
                    <a:p>
                      <a:pPr marL="0" indent="0" algn="ctr">
                        <a:buFont typeface="Arial" panose="020B0604020202020204" pitchFamily="34" charset="0"/>
                        <a:buNone/>
                      </a:pPr>
                      <a:r>
                        <a:rPr lang="en-US" sz="1000" b="0">
                          <a:latin typeface="Century Gothic"/>
                          <a:ea typeface="Malgun Gothic"/>
                          <a:cs typeface="Arial"/>
                        </a:rPr>
                        <a:t>No thermal runaway, low maintenance, non-toxic chemicals, no REM</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indent="0" algn="ctr">
                        <a:buFont typeface="Arial" panose="020B0604020202020204" pitchFamily="34" charset="0"/>
                        <a:buNone/>
                      </a:pPr>
                      <a:r>
                        <a:rPr lang="en-US" sz="1000" b="0">
                          <a:latin typeface="Century Gothic"/>
                          <a:ea typeface="Malgun Gothic"/>
                          <a:cs typeface="Arial"/>
                        </a:rPr>
                        <a:t>-</a:t>
                      </a:r>
                      <a:endParaRPr lang="en-US" sz="1100" b="0">
                        <a:latin typeface="Century Gothic"/>
                        <a:ea typeface="Malgun Gothic"/>
                        <a:cs typeface="Aria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a:latin typeface="Century Gothic"/>
                          <a:ea typeface="Malgun Gothic"/>
                          <a:cs typeface="Arial"/>
                        </a:rPr>
                        <a:t>140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a:latin typeface="Century Gothic"/>
                          <a:ea typeface="Malgun Gothic"/>
                          <a:cs typeface="Arial"/>
                        </a:rPr>
                        <a:t>40-60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a:latin typeface="Century Gothic"/>
                          <a:ea typeface="Malgun Gothic"/>
                          <a:cs typeface="Arial"/>
                        </a:rPr>
                        <a:t>$83-330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a:latin typeface="Century Gothic"/>
                          <a:ea typeface="Malgun Gothic"/>
                          <a:cs typeface="Arial"/>
                        </a:rPr>
                        <a:t>175 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a:latin typeface="Century Gothic"/>
                          <a:ea typeface="Malgun Gothic"/>
                          <a:cs typeface="Arial"/>
                        </a:rPr>
                        <a:t>440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a:latin typeface="Century Gothic"/>
                          <a:ea typeface="Malgun Gothic"/>
                          <a:cs typeface="Arial"/>
                        </a:rPr>
                        <a:t>30,000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a:latin typeface="Century Gothic"/>
                          <a:ea typeface="Malgun Gothic"/>
                          <a:cs typeface="Aria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000" b="0" dirty="0">
                          <a:latin typeface="Century Gothic"/>
                          <a:ea typeface="Malgun Gothic"/>
                          <a:cs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1411461"/>
                  </a:ext>
                </a:extLst>
              </a:tr>
              <a:tr h="447376">
                <a:tc>
                  <a:txBody>
                    <a:bodyPr/>
                    <a:lstStyle/>
                    <a:p>
                      <a:pPr algn="ctr"/>
                      <a:r>
                        <a:rPr lang="en-US" sz="1000" b="1">
                          <a:latin typeface="Century Gothic"/>
                          <a:ea typeface="Malgun Gothic"/>
                          <a:cs typeface="Arial"/>
                        </a:rPr>
                        <a:t>Flywheel Storage</a:t>
                      </a:r>
                    </a:p>
                  </a:txBody>
                  <a:tcPr anchor="ctr">
                    <a:lnR w="12700" cap="flat" cmpd="sng" algn="ctr">
                      <a:solidFill>
                        <a:schemeClr val="tx1"/>
                      </a:solidFill>
                      <a:prstDash val="solid"/>
                      <a:round/>
                      <a:headEnd type="none" w="med" len="med"/>
                      <a:tailEnd type="none" w="med" len="med"/>
                    </a:lnR>
                    <a:noFill/>
                  </a:tcPr>
                </a:tc>
                <a:tc>
                  <a:txBody>
                    <a:bodyPr/>
                    <a:lstStyle/>
                    <a:p>
                      <a:pPr marL="0" indent="0" algn="ctr">
                        <a:buFont typeface="Arial" panose="020B0604020202020204" pitchFamily="34" charset="0"/>
                        <a:buNone/>
                      </a:pPr>
                      <a:r>
                        <a:rPr lang="en-US" sz="1000">
                          <a:latin typeface="Century Gothic"/>
                          <a:ea typeface="Malgun Gothic"/>
                          <a:cs typeface="Arial"/>
                        </a:rPr>
                        <a:t>Fast power response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marL="0" indent="0" algn="ctr">
                        <a:buFont typeface="Arial" panose="020B0604020202020204" pitchFamily="34" charset="0"/>
                        <a:buNone/>
                      </a:pPr>
                      <a:r>
                        <a:rPr lang="en-US" sz="1000">
                          <a:latin typeface="Century Gothic"/>
                          <a:ea typeface="Malgun Gothic"/>
                          <a:cs typeface="Arial"/>
                        </a:rPr>
                        <a:t>Safety concerns, not cost competitive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Century Gothic"/>
                          <a:ea typeface="Malgun Gothic"/>
                          <a:cs typeface="Arial"/>
                        </a:rPr>
                        <a:t>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a:latin typeface="Century Gothic"/>
                          <a:ea typeface="Malgun Gothic"/>
                          <a:cs typeface="Arial"/>
                        </a:rPr>
                        <a:t>1000-2000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a:latin typeface="Century Gothic"/>
                          <a:ea typeface="Malgun Gothic"/>
                          <a:cs typeface="Arial"/>
                        </a:rPr>
                        <a:t>$150-250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a:latin typeface="Century Gothic"/>
                          <a:ea typeface="Malgun Gothic"/>
                          <a:cs typeface="Arial"/>
                        </a:rPr>
                        <a:t>100-2000 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a:latin typeface="Century Gothic"/>
                          <a:ea typeface="Malgun Gothic"/>
                          <a:cs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a:latin typeface="Century Gothic"/>
                          <a:ea typeface="Malgun Gothic"/>
                          <a:cs typeface="Arial"/>
                        </a:rPr>
                        <a:t>&gt;100,000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a:latin typeface="Century Gothic"/>
                          <a:ea typeface="Malgun Gothic"/>
                          <a:cs typeface="Aria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000" b="0" dirty="0">
                          <a:latin typeface="Century Gothic"/>
                          <a:ea typeface="Malgun Gothic"/>
                          <a:cs typeface="Arial"/>
                        </a:rPr>
                        <a:t>.05%</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93756631"/>
                  </a:ext>
                </a:extLst>
              </a:tr>
              <a:tr h="716696">
                <a:tc>
                  <a:txBody>
                    <a:bodyPr/>
                    <a:lstStyle/>
                    <a:p>
                      <a:pPr algn="ctr"/>
                      <a:r>
                        <a:rPr lang="en-US" sz="1000" b="1">
                          <a:latin typeface="Century Gothic"/>
                          <a:ea typeface="Malgun Gothic"/>
                          <a:cs typeface="Arial"/>
                        </a:rPr>
                        <a:t>Solid-State Batteries</a:t>
                      </a:r>
                    </a:p>
                  </a:txBody>
                  <a:tcPr anchor="ctr">
                    <a:lnR w="12700" cap="flat" cmpd="sng" algn="ctr">
                      <a:solidFill>
                        <a:schemeClr val="tx1"/>
                      </a:solidFill>
                      <a:prstDash val="solid"/>
                      <a:round/>
                      <a:headEnd type="none" w="med" len="med"/>
                      <a:tailEnd type="none" w="med" len="med"/>
                    </a:lnR>
                    <a:noFill/>
                  </a:tcPr>
                </a:tc>
                <a:tc>
                  <a:txBody>
                    <a:bodyPr/>
                    <a:lstStyle/>
                    <a:p>
                      <a:pPr marL="0" indent="0" algn="ctr">
                        <a:buFont typeface="Arial" panose="020B0604020202020204" pitchFamily="34" charset="0"/>
                        <a:buNone/>
                      </a:pPr>
                      <a:r>
                        <a:rPr lang="en-US" sz="1000" dirty="0">
                          <a:latin typeface="Century Gothic"/>
                          <a:ea typeface="Malgun Gothic"/>
                          <a:cs typeface="Arial"/>
                        </a:rPr>
                        <a:t>Environmentally friendly, faster supply chain </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Century Gothic"/>
                          <a:ea typeface="Malgun Gothic"/>
                          <a:cs typeface="Arial"/>
                        </a:rPr>
                        <a:t>Too early in the development stage, REM, not cost competitive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i="0" dirty="0">
                          <a:latin typeface="Century Gothic"/>
                          <a:ea typeface="Malgun Gothic"/>
                          <a:cs typeface="Arial"/>
                        </a:rPr>
                        <a:t>650</a:t>
                      </a:r>
                      <a:r>
                        <a:rPr lang="en-US" sz="1100" b="0" i="0" kern="1200" dirty="0">
                          <a:solidFill>
                            <a:schemeClr val="tx1"/>
                          </a:solidFill>
                          <a:effectLst/>
                          <a:latin typeface="Century Gothic"/>
                          <a:ea typeface="Malgun Gothic"/>
                          <a:cs typeface="Arial"/>
                        </a:rPr>
                        <a:t>¹</a:t>
                      </a:r>
                      <a:endParaRPr lang="en-US" sz="1100" i="0" dirty="0">
                        <a:latin typeface="Century Gothic"/>
                        <a:ea typeface="Malgun Gothic"/>
                        <a:cs typeface="Aria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latin typeface="Century Gothic"/>
                          <a:ea typeface="Malgun Gothic"/>
                          <a:cs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latin typeface="Century Gothic"/>
                          <a:ea typeface="Malgun Gothic"/>
                          <a:cs typeface="Arial"/>
                        </a:rPr>
                        <a:t>$85-400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latin typeface="Century Gothic"/>
                          <a:ea typeface="Malgun Gothic"/>
                          <a:cs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latin typeface="Century Gothic"/>
                          <a:ea typeface="Malgun Gothic"/>
                          <a:cs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dirty="0">
                          <a:latin typeface="Century Gothic"/>
                          <a:ea typeface="Malgun Gothic"/>
                          <a:cs typeface="Arial"/>
                        </a:rPr>
                        <a:t>50,000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Century Gothic"/>
                          <a:ea typeface="Malgun Gothic"/>
                          <a:cs typeface="Arial"/>
                        </a:rPr>
                        <a:t>30</a:t>
                      </a:r>
                      <a:r>
                        <a:rPr lang="en-US" sz="1100" b="0" i="0" kern="1200" dirty="0">
                          <a:solidFill>
                            <a:schemeClr val="tx1"/>
                          </a:solidFill>
                          <a:effectLst/>
                          <a:latin typeface="Century Gothic"/>
                          <a:ea typeface="Malgun Gothic"/>
                          <a:cs typeface="Arial"/>
                        </a:rPr>
                        <a:t>³</a:t>
                      </a:r>
                      <a:endParaRPr lang="en-US" sz="1100" dirty="0">
                        <a:latin typeface="Century Gothic"/>
                        <a:ea typeface="Malgun Gothic"/>
                        <a:cs typeface="Aria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000" b="1" dirty="0">
                          <a:latin typeface="Century Gothic"/>
                          <a:ea typeface="Malgun Gothic"/>
                          <a:cs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07371"/>
                  </a:ext>
                </a:extLst>
              </a:tr>
            </a:tbl>
          </a:graphicData>
        </a:graphic>
      </p:graphicFrame>
      <p:sp>
        <p:nvSpPr>
          <p:cNvPr id="5" name="TextBox 4">
            <a:extLst>
              <a:ext uri="{FF2B5EF4-FFF2-40B4-BE49-F238E27FC236}">
                <a16:creationId xmlns:a16="http://schemas.microsoft.com/office/drawing/2014/main" id="{EA7925EE-6466-2A55-C2FF-C4399392C8D7}"/>
              </a:ext>
            </a:extLst>
          </p:cNvPr>
          <p:cNvSpPr txBox="1"/>
          <p:nvPr/>
        </p:nvSpPr>
        <p:spPr>
          <a:xfrm>
            <a:off x="927561" y="4353697"/>
            <a:ext cx="10887878" cy="1785104"/>
          </a:xfrm>
          <a:prstGeom prst="rect">
            <a:avLst/>
          </a:prstGeom>
          <a:noFill/>
        </p:spPr>
        <p:txBody>
          <a:bodyPr wrap="square" rtlCol="0">
            <a:spAutoFit/>
          </a:bodyPr>
          <a:lstStyle/>
          <a:p>
            <a:pPr marL="182880" indent="-182880">
              <a:spcBef>
                <a:spcPts val="300"/>
              </a:spcBef>
              <a:buFont typeface="Arial" panose="020B0604020202020204" pitchFamily="34" charset="0"/>
              <a:buChar char="•"/>
            </a:pPr>
            <a:r>
              <a:rPr lang="en-US" sz="1100" dirty="0">
                <a:latin typeface="Century Gothic"/>
                <a:ea typeface="Malgun Gothic" panose="020B0503020000020004" pitchFamily="34" charset="-127"/>
                <a:cs typeface="Arial" panose="020B0604020202020204" pitchFamily="34" charset="0"/>
              </a:rPr>
              <a:t>Our proposed investment solution is </a:t>
            </a:r>
            <a:r>
              <a:rPr lang="en-US" sz="1100" b="1" dirty="0">
                <a:latin typeface="Century Gothic"/>
                <a:ea typeface="Malgun Gothic" panose="020B0503020000020004" pitchFamily="34" charset="-127"/>
                <a:cs typeface="Arial" panose="020B0604020202020204" pitchFamily="34" charset="0"/>
              </a:rPr>
              <a:t>Nickel Hydrogen Batteries </a:t>
            </a:r>
            <a:r>
              <a:rPr lang="en-US" sz="1100" dirty="0">
                <a:latin typeface="Century Gothic"/>
                <a:ea typeface="Malgun Gothic" panose="020B0503020000020004" pitchFamily="34" charset="-127"/>
                <a:cs typeface="Arial" panose="020B0604020202020204" pitchFamily="34" charset="0"/>
              </a:rPr>
              <a:t>near </a:t>
            </a:r>
            <a:r>
              <a:rPr lang="en-US" sz="1100" b="1" dirty="0">
                <a:latin typeface="Century Gothic"/>
                <a:ea typeface="Malgun Gothic" panose="020B0503020000020004" pitchFamily="34" charset="-127"/>
                <a:cs typeface="Arial" panose="020B0604020202020204" pitchFamily="34" charset="0"/>
              </a:rPr>
              <a:t>the Dallas County in ERCOT </a:t>
            </a:r>
            <a:r>
              <a:rPr lang="en-US" sz="1100" dirty="0">
                <a:latin typeface="Century Gothic"/>
                <a:ea typeface="Malgun Gothic" panose="020B0503020000020004" pitchFamily="34" charset="-127"/>
                <a:cs typeface="Arial" panose="020B0604020202020204" pitchFamily="34" charset="0"/>
              </a:rPr>
              <a:t>since we believe </a:t>
            </a:r>
            <a:r>
              <a:rPr lang="en-US" sz="1100" b="1" dirty="0">
                <a:latin typeface="Century Gothic"/>
                <a:ea typeface="Malgun Gothic" panose="020B0503020000020004" pitchFamily="34" charset="-127"/>
                <a:cs typeface="Arial" panose="020B0604020202020204" pitchFamily="34" charset="0"/>
              </a:rPr>
              <a:t>low cost of energy</a:t>
            </a:r>
            <a:r>
              <a:rPr lang="en-US" sz="1100" dirty="0">
                <a:latin typeface="Century Gothic"/>
                <a:ea typeface="Malgun Gothic" panose="020B0503020000020004" pitchFamily="34" charset="-127"/>
                <a:cs typeface="Arial" panose="020B0604020202020204" pitchFamily="34" charset="0"/>
              </a:rPr>
              <a:t> alongside </a:t>
            </a:r>
            <a:r>
              <a:rPr lang="en-US" sz="1100" b="1" dirty="0">
                <a:latin typeface="Century Gothic"/>
                <a:ea typeface="Malgun Gothic" panose="020B0503020000020004" pitchFamily="34" charset="-127"/>
                <a:cs typeface="Arial" panose="020B0604020202020204" pitchFamily="34" charset="0"/>
              </a:rPr>
              <a:t>higher battery cycles </a:t>
            </a:r>
            <a:r>
              <a:rPr lang="en-US" sz="1100" dirty="0">
                <a:latin typeface="Century Gothic"/>
                <a:ea typeface="Malgun Gothic" panose="020B0503020000020004" pitchFamily="34" charset="-127"/>
                <a:cs typeface="Arial" panose="020B0604020202020204" pitchFamily="34" charset="0"/>
              </a:rPr>
              <a:t>is more of the strategy we are aiming for</a:t>
            </a:r>
          </a:p>
          <a:p>
            <a:pPr marL="182880" indent="-182880">
              <a:spcBef>
                <a:spcPts val="300"/>
              </a:spcBef>
              <a:buFont typeface="Arial" panose="020B0604020202020204" pitchFamily="34" charset="0"/>
              <a:buChar char="•"/>
            </a:pPr>
            <a:r>
              <a:rPr lang="en-US" sz="1100" b="1" dirty="0">
                <a:latin typeface="Century Gothic"/>
                <a:ea typeface="Malgun Gothic" panose="020B0503020000020004" pitchFamily="34" charset="-127"/>
                <a:cs typeface="Arial" panose="020B0604020202020204" pitchFamily="34" charset="0"/>
              </a:rPr>
              <a:t>Utility-scale batteries</a:t>
            </a:r>
            <a:r>
              <a:rPr lang="en-US" sz="1100" dirty="0">
                <a:latin typeface="Century Gothic"/>
                <a:ea typeface="Malgun Gothic" panose="020B0503020000020004" pitchFamily="34" charset="-127"/>
                <a:cs typeface="Arial" panose="020B0604020202020204" pitchFamily="34" charset="0"/>
              </a:rPr>
              <a:t> can </a:t>
            </a:r>
            <a:r>
              <a:rPr lang="en-US" sz="1100" b="1" dirty="0">
                <a:latin typeface="Century Gothic"/>
                <a:ea typeface="Malgun Gothic" panose="020B0503020000020004" pitchFamily="34" charset="-127"/>
                <a:cs typeface="Arial" panose="020B0604020202020204" pitchFamily="34" charset="0"/>
              </a:rPr>
              <a:t>respond</a:t>
            </a:r>
            <a:r>
              <a:rPr lang="en-US" sz="1100" dirty="0">
                <a:latin typeface="Century Gothic"/>
                <a:ea typeface="Malgun Gothic" panose="020B0503020000020004" pitchFamily="34" charset="-127"/>
                <a:cs typeface="Arial" panose="020B0604020202020204" pitchFamily="34" charset="0"/>
              </a:rPr>
              <a:t> to load requirements </a:t>
            </a:r>
            <a:r>
              <a:rPr lang="en-US" sz="1100" b="1" dirty="0">
                <a:latin typeface="Century Gothic"/>
                <a:ea typeface="Malgun Gothic" panose="020B0503020000020004" pitchFamily="34" charset="-127"/>
                <a:cs typeface="Arial" panose="020B0604020202020204" pitchFamily="34" charset="0"/>
              </a:rPr>
              <a:t>within milliseconds</a:t>
            </a:r>
            <a:r>
              <a:rPr lang="en-US" sz="1100" dirty="0">
                <a:latin typeface="Century Gothic"/>
                <a:ea typeface="Malgun Gothic" panose="020B0503020000020004" pitchFamily="34" charset="-127"/>
                <a:cs typeface="Arial" panose="020B0604020202020204" pitchFamily="34" charset="0"/>
              </a:rPr>
              <a:t> versus conventional plants that can take up to minutes – </a:t>
            </a:r>
            <a:r>
              <a:rPr lang="en-US" sz="1100" b="1" dirty="0">
                <a:latin typeface="Century Gothic"/>
                <a:ea typeface="Malgun Gothic" panose="020B0503020000020004" pitchFamily="34" charset="-127"/>
                <a:cs typeface="Arial" panose="020B0604020202020204" pitchFamily="34" charset="0"/>
              </a:rPr>
              <a:t>allowing us to bridge inefficiencies </a:t>
            </a:r>
            <a:r>
              <a:rPr lang="en-US" sz="1100" dirty="0">
                <a:latin typeface="Century Gothic"/>
                <a:ea typeface="Malgun Gothic" panose="020B0503020000020004" pitchFamily="34" charset="-127"/>
                <a:cs typeface="Arial" panose="020B0604020202020204" pitchFamily="34" charset="0"/>
              </a:rPr>
              <a:t>in the market</a:t>
            </a:r>
          </a:p>
          <a:p>
            <a:pPr marL="182880" indent="-182880">
              <a:spcBef>
                <a:spcPts val="300"/>
              </a:spcBef>
              <a:buFont typeface="Arial" panose="020B0604020202020204" pitchFamily="34" charset="0"/>
              <a:buChar char="•"/>
            </a:pPr>
            <a:r>
              <a:rPr lang="en-US" sz="1100" b="1" dirty="0">
                <a:latin typeface="Century Gothic"/>
                <a:ea typeface="Malgun Gothic" panose="020B0503020000020004" pitchFamily="34" charset="-127"/>
                <a:cs typeface="Arial" panose="020B0604020202020204" pitchFamily="34" charset="0"/>
              </a:rPr>
              <a:t>Additional Storage </a:t>
            </a:r>
            <a:r>
              <a:rPr lang="en-US" sz="1100" dirty="0">
                <a:latin typeface="Century Gothic"/>
                <a:ea typeface="Malgun Gothic" panose="020B0503020000020004" pitchFamily="34" charset="-127"/>
                <a:cs typeface="Arial" panose="020B0604020202020204" pitchFamily="34" charset="0"/>
              </a:rPr>
              <a:t>Solutions were considering including Molten-Salt Batteries, Zinc-Bromide batteries, Vanadium batteries, and Iron-redox</a:t>
            </a:r>
          </a:p>
          <a:p>
            <a:pPr marL="182880" indent="-182880">
              <a:spcBef>
                <a:spcPts val="300"/>
              </a:spcBef>
              <a:buFont typeface="Arial" panose="020B0604020202020204" pitchFamily="34" charset="0"/>
              <a:buChar char="•"/>
            </a:pPr>
            <a:r>
              <a:rPr lang="en-US" sz="1100" b="1" dirty="0">
                <a:latin typeface="Century Gothic"/>
                <a:ea typeface="Malgun Gothic" panose="020B0503020000020004" pitchFamily="34" charset="-127"/>
                <a:cs typeface="Arial" panose="020B0604020202020204" pitchFamily="34" charset="0"/>
              </a:rPr>
              <a:t>Negligible Factors</a:t>
            </a:r>
            <a:r>
              <a:rPr lang="en-US" sz="1100" dirty="0">
                <a:latin typeface="Century Gothic"/>
                <a:ea typeface="Malgun Gothic" panose="020B0503020000020004" pitchFamily="34" charset="-127"/>
                <a:cs typeface="Arial" panose="020B0604020202020204" pitchFamily="34" charset="0"/>
              </a:rPr>
              <a:t>: End of life cost, carbon emission footprint, cycle efficiency, social acceptance</a:t>
            </a:r>
          </a:p>
          <a:p>
            <a:pPr marL="182880" indent="-182880">
              <a:spcBef>
                <a:spcPts val="300"/>
              </a:spcBef>
              <a:buFont typeface="Arial" panose="020B0604020202020204" pitchFamily="34" charset="0"/>
              <a:buChar char="•"/>
            </a:pPr>
            <a:r>
              <a:rPr lang="en-US" sz="1100" dirty="0">
                <a:latin typeface="Century Gothic"/>
                <a:ea typeface="Malgun Gothic" panose="020B0503020000020004" pitchFamily="34" charset="-127"/>
                <a:cs typeface="Arial" panose="020B0604020202020204" pitchFamily="34" charset="0"/>
              </a:rPr>
              <a:t>We understand that </a:t>
            </a:r>
            <a:r>
              <a:rPr lang="en-US" sz="1100" b="1" dirty="0">
                <a:latin typeface="Century Gothic"/>
                <a:ea typeface="Malgun Gothic" panose="020B0503020000020004" pitchFamily="34" charset="-127"/>
                <a:cs typeface="Arial" panose="020B0604020202020204" pitchFamily="34" charset="0"/>
              </a:rPr>
              <a:t>Mercuria</a:t>
            </a:r>
            <a:r>
              <a:rPr lang="en-US" sz="1100" dirty="0">
                <a:latin typeface="Century Gothic"/>
                <a:ea typeface="Malgun Gothic" panose="020B0503020000020004" pitchFamily="34" charset="-127"/>
                <a:cs typeface="Arial" panose="020B0604020202020204" pitchFamily="34" charset="0"/>
              </a:rPr>
              <a:t> has a large presence in investments in asset-based </a:t>
            </a:r>
            <a:r>
              <a:rPr lang="en-US" sz="1100" b="1" dirty="0">
                <a:latin typeface="Century Gothic"/>
                <a:ea typeface="Malgun Gothic" panose="020B0503020000020004" pitchFamily="34" charset="-127"/>
                <a:cs typeface="Arial" panose="020B0604020202020204" pitchFamily="34" charset="0"/>
              </a:rPr>
              <a:t>startup technologies </a:t>
            </a:r>
            <a:r>
              <a:rPr lang="en-US" sz="1100" dirty="0">
                <a:latin typeface="Century Gothic"/>
                <a:ea typeface="Malgun Gothic" panose="020B0503020000020004" pitchFamily="34" charset="-127"/>
                <a:cs typeface="Arial" panose="020B0604020202020204" pitchFamily="34" charset="0"/>
              </a:rPr>
              <a:t>and have identified </a:t>
            </a:r>
            <a:r>
              <a:rPr lang="en-US" sz="1100" b="1" dirty="0">
                <a:latin typeface="Century Gothic"/>
                <a:ea typeface="Malgun Gothic" panose="020B0503020000020004" pitchFamily="34" charset="-127"/>
                <a:cs typeface="Arial" panose="020B0604020202020204" pitchFamily="34" charset="0"/>
              </a:rPr>
              <a:t>Prieto Battery </a:t>
            </a:r>
            <a:r>
              <a:rPr lang="en-US" sz="1100" dirty="0">
                <a:latin typeface="Century Gothic"/>
                <a:ea typeface="Malgun Gothic" panose="020B0503020000020004" pitchFamily="34" charset="-127"/>
                <a:cs typeface="Arial" panose="020B0604020202020204" pitchFamily="34" charset="0"/>
              </a:rPr>
              <a:t>as a </a:t>
            </a:r>
            <a:r>
              <a:rPr lang="en-US" sz="1100" b="1" dirty="0">
                <a:latin typeface="Century Gothic"/>
                <a:ea typeface="Malgun Gothic" panose="020B0503020000020004" pitchFamily="34" charset="-127"/>
                <a:cs typeface="Arial" panose="020B0604020202020204" pitchFamily="34" charset="0"/>
              </a:rPr>
              <a:t>potential target </a:t>
            </a:r>
            <a:r>
              <a:rPr lang="en-US" sz="1100" dirty="0">
                <a:latin typeface="Century Gothic"/>
                <a:ea typeface="Malgun Gothic" panose="020B0503020000020004" pitchFamily="34" charset="-127"/>
                <a:cs typeface="Arial" panose="020B0604020202020204" pitchFamily="34" charset="0"/>
              </a:rPr>
              <a:t>that plays in the space of solid-state batteries which we believe to be promising </a:t>
            </a:r>
            <a:endParaRPr lang="en-US" sz="1100" b="1" dirty="0">
              <a:latin typeface="Century Gothic"/>
              <a:ea typeface="Malgun Gothic" panose="020B0503020000020004" pitchFamily="34" charset="-127"/>
              <a:cs typeface="Arial" panose="020B0604020202020204" pitchFamily="34" charset="0"/>
            </a:endParaRPr>
          </a:p>
          <a:p>
            <a:pPr marL="182880" indent="-182880">
              <a:buFont typeface="Arial" panose="020B0604020202020204" pitchFamily="34" charset="0"/>
              <a:buChar char="•"/>
            </a:pPr>
            <a:endParaRPr lang="en-US" sz="1200" dirty="0">
              <a:latin typeface="Century Gothic"/>
              <a:ea typeface="Malgun Gothic" panose="020B0503020000020004" pitchFamily="34" charset="-127"/>
              <a:cs typeface="Arial" panose="020B0604020202020204" pitchFamily="34" charset="0"/>
            </a:endParaRPr>
          </a:p>
        </p:txBody>
      </p:sp>
      <p:sp>
        <p:nvSpPr>
          <p:cNvPr id="6" name="Slide Number Placeholder 5">
            <a:extLst>
              <a:ext uri="{FF2B5EF4-FFF2-40B4-BE49-F238E27FC236}">
                <a16:creationId xmlns:a16="http://schemas.microsoft.com/office/drawing/2014/main" id="{0A855AD1-AC62-6ECB-7F01-C15F68ADC91A}"/>
              </a:ext>
            </a:extLst>
          </p:cNvPr>
          <p:cNvSpPr>
            <a:spLocks noGrp="1"/>
          </p:cNvSpPr>
          <p:nvPr>
            <p:ph type="sldNum" sz="quarter" idx="12"/>
          </p:nvPr>
        </p:nvSpPr>
        <p:spPr/>
        <p:txBody>
          <a:bodyPr/>
          <a:lstStyle/>
          <a:p>
            <a:r>
              <a:rPr lang="en-US">
                <a:latin typeface="Century Gothic"/>
              </a:rPr>
              <a:t>4</a:t>
            </a:r>
          </a:p>
        </p:txBody>
      </p:sp>
      <p:sp>
        <p:nvSpPr>
          <p:cNvPr id="2" name="TextBox 1">
            <a:extLst>
              <a:ext uri="{FF2B5EF4-FFF2-40B4-BE49-F238E27FC236}">
                <a16:creationId xmlns:a16="http://schemas.microsoft.com/office/drawing/2014/main" id="{7BE22357-DF72-3D4D-9FF0-0EC9EE266349}"/>
              </a:ext>
            </a:extLst>
          </p:cNvPr>
          <p:cNvSpPr txBox="1"/>
          <p:nvPr/>
        </p:nvSpPr>
        <p:spPr>
          <a:xfrm>
            <a:off x="564494" y="6017708"/>
            <a:ext cx="11099215" cy="461665"/>
          </a:xfrm>
          <a:prstGeom prst="rect">
            <a:avLst/>
          </a:prstGeom>
          <a:noFill/>
        </p:spPr>
        <p:txBody>
          <a:bodyPr wrap="square" rtlCol="0">
            <a:spAutoFit/>
          </a:bodyPr>
          <a:lstStyle/>
          <a:p>
            <a:r>
              <a:rPr lang="en-US" sz="800">
                <a:latin typeface="Century Gothic"/>
                <a:ea typeface="Malgun Gothic" panose="020B0503020000020004" pitchFamily="34" charset="-127"/>
              </a:rPr>
              <a:t>Source: NASA, Lazard, Undecided website, Reuters, Published Research </a:t>
            </a:r>
          </a:p>
          <a:p>
            <a:r>
              <a:rPr lang="en-US" sz="800">
                <a:latin typeface="Century Gothic"/>
                <a:ea typeface="Malgun Gothic" panose="020B0503020000020004" pitchFamily="34" charset="-127"/>
              </a:rPr>
              <a:t>Notes: (1) Prediction based on estimated energy density </a:t>
            </a:r>
            <a:r>
              <a:rPr lang="en-US" sz="800" err="1">
                <a:latin typeface="Century Gothic"/>
                <a:ea typeface="Malgun Gothic" panose="020B0503020000020004" pitchFamily="34" charset="-127"/>
              </a:rPr>
              <a:t>multiper</a:t>
            </a:r>
            <a:r>
              <a:rPr lang="en-US" sz="800">
                <a:latin typeface="Century Gothic"/>
                <a:ea typeface="Malgun Gothic" panose="020B0503020000020004" pitchFamily="34" charset="-127"/>
              </a:rPr>
              <a:t> in comparison to Li-Ion; (2) </a:t>
            </a:r>
            <a:r>
              <a:rPr lang="en-US" sz="800" err="1">
                <a:latin typeface="Century Gothic"/>
                <a:ea typeface="Malgun Gothic" panose="020B0503020000020004" pitchFamily="34" charset="-127"/>
              </a:rPr>
              <a:t>EnerVenue</a:t>
            </a:r>
            <a:r>
              <a:rPr lang="en-US" sz="800">
                <a:latin typeface="Century Gothic"/>
                <a:ea typeface="Malgun Gothic" panose="020B0503020000020004" pitchFamily="34" charset="-127"/>
              </a:rPr>
              <a:t> has claimed to have tackled cost issue by substituting REM; (3) Estimated; REM = Rare Earth Metals</a:t>
            </a:r>
          </a:p>
          <a:p>
            <a:r>
              <a:rPr lang="en-US" sz="800">
                <a:latin typeface="Century Gothic"/>
                <a:ea typeface="Malgun Gothic" panose="020B0503020000020004" pitchFamily="34" charset="-127"/>
              </a:rPr>
              <a:t>  </a:t>
            </a:r>
          </a:p>
        </p:txBody>
      </p:sp>
      <p:grpSp>
        <p:nvGrpSpPr>
          <p:cNvPr id="29" name="Group 28">
            <a:extLst>
              <a:ext uri="{FF2B5EF4-FFF2-40B4-BE49-F238E27FC236}">
                <a16:creationId xmlns:a16="http://schemas.microsoft.com/office/drawing/2014/main" id="{3D0033AA-74BD-053D-7430-8341DD94A4FB}"/>
              </a:ext>
            </a:extLst>
          </p:cNvPr>
          <p:cNvGrpSpPr/>
          <p:nvPr/>
        </p:nvGrpSpPr>
        <p:grpSpPr>
          <a:xfrm>
            <a:off x="7190178" y="6455483"/>
            <a:ext cx="1691640" cy="275081"/>
            <a:chOff x="7380405" y="6465643"/>
            <a:chExt cx="1691640" cy="275081"/>
          </a:xfrm>
        </p:grpSpPr>
        <p:sp>
          <p:nvSpPr>
            <p:cNvPr id="13" name="object 49">
              <a:extLst>
                <a:ext uri="{FF2B5EF4-FFF2-40B4-BE49-F238E27FC236}">
                  <a16:creationId xmlns:a16="http://schemas.microsoft.com/office/drawing/2014/main" id="{B0A0F5C7-EFC1-DA70-91D9-A3DB48AA1793}"/>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sp>
          <p:nvSpPr>
            <p:cNvPr id="17" name="object 8">
              <a:extLst>
                <a:ext uri="{FF2B5EF4-FFF2-40B4-BE49-F238E27FC236}">
                  <a16:creationId xmlns:a16="http://schemas.microsoft.com/office/drawing/2014/main" id="{C72DB7B1-DF33-1131-8639-78CDF3F2D11E}"/>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grpSp>
      <p:grpSp>
        <p:nvGrpSpPr>
          <p:cNvPr id="30" name="Group 29">
            <a:extLst>
              <a:ext uri="{FF2B5EF4-FFF2-40B4-BE49-F238E27FC236}">
                <a16:creationId xmlns:a16="http://schemas.microsoft.com/office/drawing/2014/main" id="{0FEB023C-FD76-5DBB-6719-46B7C786CBAD}"/>
              </a:ext>
            </a:extLst>
          </p:cNvPr>
          <p:cNvGrpSpPr/>
          <p:nvPr/>
        </p:nvGrpSpPr>
        <p:grpSpPr>
          <a:xfrm>
            <a:off x="5008400" y="6446967"/>
            <a:ext cx="1691640" cy="275081"/>
            <a:chOff x="5205757" y="6457127"/>
            <a:chExt cx="1691640" cy="275081"/>
          </a:xfrm>
          <a:solidFill>
            <a:schemeClr val="bg2"/>
          </a:solidFill>
        </p:grpSpPr>
        <p:sp>
          <p:nvSpPr>
            <p:cNvPr id="19" name="object 7">
              <a:extLst>
                <a:ext uri="{FF2B5EF4-FFF2-40B4-BE49-F238E27FC236}">
                  <a16:creationId xmlns:a16="http://schemas.microsoft.com/office/drawing/2014/main" id="{C4A58174-9FE1-AC6A-5E76-6CD4DAC70B43}"/>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18" name="object 49">
              <a:extLst>
                <a:ext uri="{FF2B5EF4-FFF2-40B4-BE49-F238E27FC236}">
                  <a16:creationId xmlns:a16="http://schemas.microsoft.com/office/drawing/2014/main" id="{1D8ED9EA-CA9A-A79D-6255-A883A7436F7D}"/>
                </a:ext>
              </a:extLst>
            </p:cNvPr>
            <p:cNvSpPr txBox="1"/>
            <p:nvPr/>
          </p:nvSpPr>
          <p:spPr>
            <a:xfrm>
              <a:off x="5282588" y="6524389"/>
              <a:ext cx="1475677"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20" name="object 9">
            <a:extLst>
              <a:ext uri="{FF2B5EF4-FFF2-40B4-BE49-F238E27FC236}">
                <a16:creationId xmlns:a16="http://schemas.microsoft.com/office/drawing/2014/main" id="{DAECB7BB-7B78-A2E4-B245-5D59A6FFF82B}"/>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21" name="Group 20">
            <a:extLst>
              <a:ext uri="{FF2B5EF4-FFF2-40B4-BE49-F238E27FC236}">
                <a16:creationId xmlns:a16="http://schemas.microsoft.com/office/drawing/2014/main" id="{9FACDC2E-52B3-B60E-0748-D8E7855CC1EF}"/>
              </a:ext>
            </a:extLst>
          </p:cNvPr>
          <p:cNvGrpSpPr/>
          <p:nvPr/>
        </p:nvGrpSpPr>
        <p:grpSpPr>
          <a:xfrm>
            <a:off x="2826623" y="6446967"/>
            <a:ext cx="1691640" cy="275081"/>
            <a:chOff x="3022789" y="6446772"/>
            <a:chExt cx="1406653" cy="275081"/>
          </a:xfrm>
        </p:grpSpPr>
        <p:sp>
          <p:nvSpPr>
            <p:cNvPr id="22" name="object 6">
              <a:extLst>
                <a:ext uri="{FF2B5EF4-FFF2-40B4-BE49-F238E27FC236}">
                  <a16:creationId xmlns:a16="http://schemas.microsoft.com/office/drawing/2014/main" id="{324809EF-99EC-AEEC-AA82-5723E176D729}"/>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23" name="object 49">
              <a:extLst>
                <a:ext uri="{FF2B5EF4-FFF2-40B4-BE49-F238E27FC236}">
                  <a16:creationId xmlns:a16="http://schemas.microsoft.com/office/drawing/2014/main" id="{1353B38F-A831-ED85-BA4E-926DDC56A87E}"/>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24" name="Group 23">
            <a:extLst>
              <a:ext uri="{FF2B5EF4-FFF2-40B4-BE49-F238E27FC236}">
                <a16:creationId xmlns:a16="http://schemas.microsoft.com/office/drawing/2014/main" id="{F564533F-65C8-F488-2AD3-D9667243758D}"/>
              </a:ext>
            </a:extLst>
          </p:cNvPr>
          <p:cNvGrpSpPr/>
          <p:nvPr/>
        </p:nvGrpSpPr>
        <p:grpSpPr>
          <a:xfrm>
            <a:off x="643539" y="6442901"/>
            <a:ext cx="1692947" cy="275081"/>
            <a:chOff x="838200" y="6442706"/>
            <a:chExt cx="1406653" cy="275081"/>
          </a:xfrm>
        </p:grpSpPr>
        <p:sp>
          <p:nvSpPr>
            <p:cNvPr id="25" name="object 5">
              <a:extLst>
                <a:ext uri="{FF2B5EF4-FFF2-40B4-BE49-F238E27FC236}">
                  <a16:creationId xmlns:a16="http://schemas.microsoft.com/office/drawing/2014/main" id="{D0EF84FC-6932-0E23-E862-EF8DD3B1D3BF}"/>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26" name="object 49">
              <a:extLst>
                <a:ext uri="{FF2B5EF4-FFF2-40B4-BE49-F238E27FC236}">
                  <a16:creationId xmlns:a16="http://schemas.microsoft.com/office/drawing/2014/main" id="{23A4778B-9F7F-1194-4353-89DFECD9C281}"/>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28" name="Group 27">
            <a:extLst>
              <a:ext uri="{FF2B5EF4-FFF2-40B4-BE49-F238E27FC236}">
                <a16:creationId xmlns:a16="http://schemas.microsoft.com/office/drawing/2014/main" id="{13534646-5678-0D61-0E7C-4DFF5A675E8D}"/>
              </a:ext>
            </a:extLst>
          </p:cNvPr>
          <p:cNvGrpSpPr/>
          <p:nvPr/>
        </p:nvGrpSpPr>
        <p:grpSpPr>
          <a:xfrm>
            <a:off x="9371956" y="6449145"/>
            <a:ext cx="1691640" cy="275081"/>
            <a:chOff x="9564996" y="6459305"/>
            <a:chExt cx="1691640" cy="275081"/>
          </a:xfrm>
        </p:grpSpPr>
        <p:sp>
          <p:nvSpPr>
            <p:cNvPr id="8" name="object 8">
              <a:extLst>
                <a:ext uri="{FF2B5EF4-FFF2-40B4-BE49-F238E27FC236}">
                  <a16:creationId xmlns:a16="http://schemas.microsoft.com/office/drawing/2014/main" id="{D1CA4230-D338-B80C-800D-2D715AF503AE}"/>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27" name="object 49">
              <a:extLst>
                <a:ext uri="{FF2B5EF4-FFF2-40B4-BE49-F238E27FC236}">
                  <a16:creationId xmlns:a16="http://schemas.microsoft.com/office/drawing/2014/main" id="{B4993D9C-56BF-F17E-AAA7-FBCE36942586}"/>
                </a:ext>
              </a:extLst>
            </p:cNvPr>
            <p:cNvSpPr txBox="1"/>
            <p:nvPr/>
          </p:nvSpPr>
          <p:spPr>
            <a:xfrm>
              <a:off x="9707490" y="6524390"/>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sp>
        <p:nvSpPr>
          <p:cNvPr id="33" name="object 6">
            <a:extLst>
              <a:ext uri="{FF2B5EF4-FFF2-40B4-BE49-F238E27FC236}">
                <a16:creationId xmlns:a16="http://schemas.microsoft.com/office/drawing/2014/main" id="{7D637884-E598-534F-3086-A6088EE6A6DB}"/>
              </a:ext>
            </a:extLst>
          </p:cNvPr>
          <p:cNvSpPr txBox="1">
            <a:spLocks/>
          </p:cNvSpPr>
          <p:nvPr/>
        </p:nvSpPr>
        <p:spPr>
          <a:xfrm>
            <a:off x="394303" y="252123"/>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a:latin typeface="Century Gothic"/>
                <a:ea typeface="Malgun Gothic" panose="020B0503020000020004" pitchFamily="34" charset="-127"/>
                <a:cs typeface="Arial" panose="020B0604020202020204" pitchFamily="34" charset="0"/>
              </a:rPr>
              <a:t>Energy Storage Solutions</a:t>
            </a:r>
            <a:endParaRPr lang="en-US" sz="3200" b="1">
              <a:latin typeface="Century Gothic"/>
              <a:ea typeface="Malgun Gothic" panose="020B0503020000020004" pitchFamily="34" charset="-127"/>
              <a:cs typeface="Arial" panose="020B0604020202020204" pitchFamily="34" charset="0"/>
            </a:endParaRPr>
          </a:p>
        </p:txBody>
      </p:sp>
      <p:pic>
        <p:nvPicPr>
          <p:cNvPr id="3" name="Picture 2">
            <a:extLst>
              <a:ext uri="{FF2B5EF4-FFF2-40B4-BE49-F238E27FC236}">
                <a16:creationId xmlns:a16="http://schemas.microsoft.com/office/drawing/2014/main" id="{7D15DF15-6EFF-C167-B8CD-14923CFB690A}"/>
              </a:ext>
            </a:extLst>
          </p:cNvPr>
          <p:cNvPicPr>
            <a:picLocks noChangeAspect="1"/>
          </p:cNvPicPr>
          <p:nvPr/>
        </p:nvPicPr>
        <p:blipFill>
          <a:blip r:embed="rId3">
            <a:alphaModFix amt="20000"/>
          </a:blip>
          <a:stretch>
            <a:fillRect/>
          </a:stretch>
        </p:blipFill>
        <p:spPr>
          <a:xfrm>
            <a:off x="1314" y="-2956"/>
            <a:ext cx="12261631" cy="6870481"/>
          </a:xfrm>
          <a:prstGeom prst="rect">
            <a:avLst/>
          </a:prstGeom>
        </p:spPr>
      </p:pic>
    </p:spTree>
    <p:extLst>
      <p:ext uri="{BB962C8B-B14F-4D97-AF65-F5344CB8AC3E}">
        <p14:creationId xmlns:p14="http://schemas.microsoft.com/office/powerpoint/2010/main" val="173220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A37540A-04C9-378A-B8CF-044DC6039A8D}"/>
              </a:ext>
            </a:extLst>
          </p:cNvPr>
          <p:cNvGrpSpPr/>
          <p:nvPr/>
        </p:nvGrpSpPr>
        <p:grpSpPr>
          <a:xfrm>
            <a:off x="7190178" y="6455483"/>
            <a:ext cx="1691640" cy="275081"/>
            <a:chOff x="7380405" y="6465643"/>
            <a:chExt cx="1691640" cy="275081"/>
          </a:xfrm>
          <a:solidFill>
            <a:schemeClr val="bg2"/>
          </a:solidFill>
        </p:grpSpPr>
        <p:sp>
          <p:nvSpPr>
            <p:cNvPr id="24" name="object 8">
              <a:extLst>
                <a:ext uri="{FF2B5EF4-FFF2-40B4-BE49-F238E27FC236}">
                  <a16:creationId xmlns:a16="http://schemas.microsoft.com/office/drawing/2014/main" id="{FA519116-04DF-4E62-5DBC-B849A701ECC4}"/>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23" name="object 49">
              <a:extLst>
                <a:ext uri="{FF2B5EF4-FFF2-40B4-BE49-F238E27FC236}">
                  <a16:creationId xmlns:a16="http://schemas.microsoft.com/office/drawing/2014/main" id="{78736E56-2A85-E678-A27C-0B7FE71CEB28}"/>
                </a:ext>
              </a:extLst>
            </p:cNvPr>
            <p:cNvSpPr txBox="1"/>
            <p:nvPr/>
          </p:nvSpPr>
          <p:spPr>
            <a:xfrm>
              <a:off x="7528451" y="6531232"/>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grpSp>
      <p:sp>
        <p:nvSpPr>
          <p:cNvPr id="2" name="Slide Number Placeholder 1">
            <a:extLst>
              <a:ext uri="{FF2B5EF4-FFF2-40B4-BE49-F238E27FC236}">
                <a16:creationId xmlns:a16="http://schemas.microsoft.com/office/drawing/2014/main" id="{19509AF9-49E0-0296-5B47-874577A34E41}"/>
              </a:ext>
            </a:extLst>
          </p:cNvPr>
          <p:cNvSpPr>
            <a:spLocks noGrp="1"/>
          </p:cNvSpPr>
          <p:nvPr>
            <p:ph type="sldNum" sz="quarter" idx="12"/>
          </p:nvPr>
        </p:nvSpPr>
        <p:spPr/>
        <p:txBody>
          <a:bodyPr/>
          <a:lstStyle/>
          <a:p>
            <a:fld id="{DB0EFC91-238D-4124-AFC2-8489E0EF3E01}" type="slidenum">
              <a:rPr lang="en-US" smtClean="0"/>
              <a:t>6</a:t>
            </a:fld>
            <a:endParaRPr lang="en-US"/>
          </a:p>
        </p:txBody>
      </p:sp>
      <p:grpSp>
        <p:nvGrpSpPr>
          <p:cNvPr id="25" name="Group 24">
            <a:extLst>
              <a:ext uri="{FF2B5EF4-FFF2-40B4-BE49-F238E27FC236}">
                <a16:creationId xmlns:a16="http://schemas.microsoft.com/office/drawing/2014/main" id="{09B4FCBA-56CC-1A90-074D-9163B823B969}"/>
              </a:ext>
            </a:extLst>
          </p:cNvPr>
          <p:cNvGrpSpPr/>
          <p:nvPr/>
        </p:nvGrpSpPr>
        <p:grpSpPr>
          <a:xfrm>
            <a:off x="5008400" y="6446967"/>
            <a:ext cx="1691640" cy="275081"/>
            <a:chOff x="5205757" y="6457127"/>
            <a:chExt cx="1691640" cy="275081"/>
          </a:xfrm>
          <a:solidFill>
            <a:schemeClr val="bg1"/>
          </a:solidFill>
        </p:grpSpPr>
        <p:sp>
          <p:nvSpPr>
            <p:cNvPr id="26" name="object 7">
              <a:extLst>
                <a:ext uri="{FF2B5EF4-FFF2-40B4-BE49-F238E27FC236}">
                  <a16:creationId xmlns:a16="http://schemas.microsoft.com/office/drawing/2014/main" id="{184ABA5C-23D5-5FBB-C94C-240B0030C697}"/>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27" name="object 49">
              <a:extLst>
                <a:ext uri="{FF2B5EF4-FFF2-40B4-BE49-F238E27FC236}">
                  <a16:creationId xmlns:a16="http://schemas.microsoft.com/office/drawing/2014/main" id="{4BF3BC77-405A-5DC5-C43B-287FA139D58E}"/>
                </a:ext>
              </a:extLst>
            </p:cNvPr>
            <p:cNvSpPr txBox="1"/>
            <p:nvPr/>
          </p:nvSpPr>
          <p:spPr>
            <a:xfrm>
              <a:off x="5313739" y="6518146"/>
              <a:ext cx="1475677" cy="144911"/>
            </a:xfrm>
            <a:prstGeom prst="rect">
              <a:avLst/>
            </a:prstGeom>
            <a:no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28" name="object 9">
            <a:extLst>
              <a:ext uri="{FF2B5EF4-FFF2-40B4-BE49-F238E27FC236}">
                <a16:creationId xmlns:a16="http://schemas.microsoft.com/office/drawing/2014/main" id="{F74689EE-0175-6FA4-0D52-0AA897F027EB}"/>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29" name="Group 28">
            <a:extLst>
              <a:ext uri="{FF2B5EF4-FFF2-40B4-BE49-F238E27FC236}">
                <a16:creationId xmlns:a16="http://schemas.microsoft.com/office/drawing/2014/main" id="{51BF7466-EADC-39CD-B0DE-F5A2F6595C22}"/>
              </a:ext>
            </a:extLst>
          </p:cNvPr>
          <p:cNvGrpSpPr/>
          <p:nvPr/>
        </p:nvGrpSpPr>
        <p:grpSpPr>
          <a:xfrm>
            <a:off x="2826623" y="6446967"/>
            <a:ext cx="1691640" cy="275081"/>
            <a:chOff x="3022789" y="6446772"/>
            <a:chExt cx="1406653" cy="275081"/>
          </a:xfrm>
        </p:grpSpPr>
        <p:sp>
          <p:nvSpPr>
            <p:cNvPr id="30" name="object 6">
              <a:extLst>
                <a:ext uri="{FF2B5EF4-FFF2-40B4-BE49-F238E27FC236}">
                  <a16:creationId xmlns:a16="http://schemas.microsoft.com/office/drawing/2014/main" id="{F7D1057D-C5C8-92CF-4CA6-4C896C1F10C9}"/>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31" name="object 49">
              <a:extLst>
                <a:ext uri="{FF2B5EF4-FFF2-40B4-BE49-F238E27FC236}">
                  <a16:creationId xmlns:a16="http://schemas.microsoft.com/office/drawing/2014/main" id="{FFCBAA9F-E215-C943-E1D7-E57D7F942B22}"/>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32" name="Group 31">
            <a:extLst>
              <a:ext uri="{FF2B5EF4-FFF2-40B4-BE49-F238E27FC236}">
                <a16:creationId xmlns:a16="http://schemas.microsoft.com/office/drawing/2014/main" id="{54CB3772-30CE-806B-078B-8AB03AB4AF2A}"/>
              </a:ext>
            </a:extLst>
          </p:cNvPr>
          <p:cNvGrpSpPr/>
          <p:nvPr/>
        </p:nvGrpSpPr>
        <p:grpSpPr>
          <a:xfrm>
            <a:off x="643539" y="6442901"/>
            <a:ext cx="1692947" cy="275081"/>
            <a:chOff x="838200" y="6442706"/>
            <a:chExt cx="1406653" cy="275081"/>
          </a:xfrm>
        </p:grpSpPr>
        <p:sp>
          <p:nvSpPr>
            <p:cNvPr id="33" name="object 5">
              <a:extLst>
                <a:ext uri="{FF2B5EF4-FFF2-40B4-BE49-F238E27FC236}">
                  <a16:creationId xmlns:a16="http://schemas.microsoft.com/office/drawing/2014/main" id="{DC6D5806-E9DC-0397-044A-E93BDEBAD989}"/>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34" name="object 49">
              <a:extLst>
                <a:ext uri="{FF2B5EF4-FFF2-40B4-BE49-F238E27FC236}">
                  <a16:creationId xmlns:a16="http://schemas.microsoft.com/office/drawing/2014/main" id="{210E40D6-A171-9988-01C5-AEE5DFE0F463}"/>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35" name="Group 34">
            <a:extLst>
              <a:ext uri="{FF2B5EF4-FFF2-40B4-BE49-F238E27FC236}">
                <a16:creationId xmlns:a16="http://schemas.microsoft.com/office/drawing/2014/main" id="{2EF1F54B-8197-F6E9-0C49-E5300FF5869C}"/>
              </a:ext>
            </a:extLst>
          </p:cNvPr>
          <p:cNvGrpSpPr/>
          <p:nvPr/>
        </p:nvGrpSpPr>
        <p:grpSpPr>
          <a:xfrm>
            <a:off x="9371956" y="6449145"/>
            <a:ext cx="1691640" cy="275081"/>
            <a:chOff x="9564996" y="6459305"/>
            <a:chExt cx="1691640" cy="275081"/>
          </a:xfrm>
          <a:noFill/>
        </p:grpSpPr>
        <p:sp>
          <p:nvSpPr>
            <p:cNvPr id="36" name="object 8">
              <a:extLst>
                <a:ext uri="{FF2B5EF4-FFF2-40B4-BE49-F238E27FC236}">
                  <a16:creationId xmlns:a16="http://schemas.microsoft.com/office/drawing/2014/main" id="{9FF04C9E-1738-F032-2F39-A596E95486FE}"/>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37" name="object 49">
              <a:extLst>
                <a:ext uri="{FF2B5EF4-FFF2-40B4-BE49-F238E27FC236}">
                  <a16:creationId xmlns:a16="http://schemas.microsoft.com/office/drawing/2014/main" id="{7FEDC7B9-76FB-CDCC-9FAE-FE802C006038}"/>
                </a:ext>
              </a:extLst>
            </p:cNvPr>
            <p:cNvSpPr txBox="1"/>
            <p:nvPr/>
          </p:nvSpPr>
          <p:spPr>
            <a:xfrm>
              <a:off x="9707490" y="6524390"/>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pic>
        <p:nvPicPr>
          <p:cNvPr id="3" name="Picture 2">
            <a:extLst>
              <a:ext uri="{FF2B5EF4-FFF2-40B4-BE49-F238E27FC236}">
                <a16:creationId xmlns:a16="http://schemas.microsoft.com/office/drawing/2014/main" id="{6DDFF673-2923-9031-9AED-71D9DED8B8FA}"/>
              </a:ext>
            </a:extLst>
          </p:cNvPr>
          <p:cNvPicPr>
            <a:picLocks noChangeAspect="1"/>
          </p:cNvPicPr>
          <p:nvPr/>
        </p:nvPicPr>
        <p:blipFill>
          <a:blip r:embed="rId2"/>
          <a:stretch>
            <a:fillRect/>
          </a:stretch>
        </p:blipFill>
        <p:spPr>
          <a:xfrm>
            <a:off x="2400585" y="985895"/>
            <a:ext cx="6907270" cy="4886209"/>
          </a:xfrm>
          <a:prstGeom prst="rect">
            <a:avLst/>
          </a:prstGeom>
        </p:spPr>
      </p:pic>
      <p:sp>
        <p:nvSpPr>
          <p:cNvPr id="40" name="object 6">
            <a:extLst>
              <a:ext uri="{FF2B5EF4-FFF2-40B4-BE49-F238E27FC236}">
                <a16:creationId xmlns:a16="http://schemas.microsoft.com/office/drawing/2014/main" id="{B7EC68A1-E2D5-15A2-42FB-FCB748138F58}"/>
              </a:ext>
            </a:extLst>
          </p:cNvPr>
          <p:cNvSpPr txBox="1">
            <a:spLocks/>
          </p:cNvSpPr>
          <p:nvPr/>
        </p:nvSpPr>
        <p:spPr>
          <a:xfrm>
            <a:off x="394303" y="252123"/>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dirty="0">
                <a:latin typeface="Century Gothic"/>
                <a:ea typeface="Malgun Gothic" panose="020B0503020000020004" pitchFamily="34" charset="-127"/>
                <a:cs typeface="Arial" panose="020B0604020202020204" pitchFamily="34" charset="0"/>
              </a:rPr>
              <a:t>ERCOT Location Analysis</a:t>
            </a:r>
            <a:endParaRPr lang="en-US" sz="3200" b="1" dirty="0">
              <a:latin typeface="Century Gothic"/>
              <a:ea typeface="Malgun Gothic" panose="020B0503020000020004" pitchFamily="34" charset="-127"/>
              <a:cs typeface="Arial" panose="020B0604020202020204" pitchFamily="34" charset="0"/>
            </a:endParaRPr>
          </a:p>
        </p:txBody>
      </p:sp>
      <p:pic>
        <p:nvPicPr>
          <p:cNvPr id="41" name="Picture 40" descr="A green field with blue sky&#10;&#10;Description automatically generated">
            <a:extLst>
              <a:ext uri="{FF2B5EF4-FFF2-40B4-BE49-F238E27FC236}">
                <a16:creationId xmlns:a16="http://schemas.microsoft.com/office/drawing/2014/main" id="{CF0827C1-EFDA-DA89-E153-4359327DF2A1}"/>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1693"/>
            <a:ext cx="12192000" cy="6854614"/>
          </a:xfrm>
          <a:prstGeom prst="rect">
            <a:avLst/>
          </a:prstGeom>
        </p:spPr>
      </p:pic>
    </p:spTree>
    <p:extLst>
      <p:ext uri="{BB962C8B-B14F-4D97-AF65-F5344CB8AC3E}">
        <p14:creationId xmlns:p14="http://schemas.microsoft.com/office/powerpoint/2010/main" val="114177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A855AD1-AC62-6ECB-7F01-C15F68ADC91A}"/>
              </a:ext>
            </a:extLst>
          </p:cNvPr>
          <p:cNvSpPr>
            <a:spLocks noGrp="1"/>
          </p:cNvSpPr>
          <p:nvPr>
            <p:ph type="sldNum" sz="quarter" idx="12"/>
          </p:nvPr>
        </p:nvSpPr>
        <p:spPr/>
        <p:txBody>
          <a:bodyPr/>
          <a:lstStyle/>
          <a:p>
            <a:r>
              <a:rPr lang="en-US" dirty="0">
                <a:latin typeface="Century Gothic"/>
              </a:rPr>
              <a:t>6</a:t>
            </a:r>
          </a:p>
        </p:txBody>
      </p:sp>
      <p:sp>
        <p:nvSpPr>
          <p:cNvPr id="2" name="TextBox 1">
            <a:extLst>
              <a:ext uri="{FF2B5EF4-FFF2-40B4-BE49-F238E27FC236}">
                <a16:creationId xmlns:a16="http://schemas.microsoft.com/office/drawing/2014/main" id="{86BF855C-4607-91D6-8B80-8B19FFF1FAC2}"/>
              </a:ext>
            </a:extLst>
          </p:cNvPr>
          <p:cNvSpPr txBox="1"/>
          <p:nvPr/>
        </p:nvSpPr>
        <p:spPr>
          <a:xfrm>
            <a:off x="566713" y="6039262"/>
            <a:ext cx="11099215" cy="338554"/>
          </a:xfrm>
          <a:prstGeom prst="rect">
            <a:avLst/>
          </a:prstGeom>
          <a:noFill/>
        </p:spPr>
        <p:txBody>
          <a:bodyPr wrap="square" rtlCol="0">
            <a:spAutoFit/>
          </a:bodyPr>
          <a:lstStyle/>
          <a:p>
            <a:r>
              <a:rPr lang="en-US" sz="800" dirty="0">
                <a:latin typeface="Century Gothic"/>
                <a:ea typeface="Malgun Gothic" panose="020B0503020000020004" pitchFamily="34" charset="-127"/>
              </a:rPr>
              <a:t>Source: NASA, Redfin, Texas Department of Transportation, EIA Atlas, HIFLD Open Data,</a:t>
            </a:r>
          </a:p>
          <a:p>
            <a:r>
              <a:rPr lang="en-US" sz="800" dirty="0">
                <a:latin typeface="Century Gothic"/>
                <a:ea typeface="Malgun Gothic" panose="020B0503020000020004" pitchFamily="34" charset="-127"/>
              </a:rPr>
              <a:t>Notes: (1) 66 miles away versus 5 miles for closest solar</a:t>
            </a:r>
          </a:p>
        </p:txBody>
      </p:sp>
      <p:grpSp>
        <p:nvGrpSpPr>
          <p:cNvPr id="3" name="Group 2">
            <a:extLst>
              <a:ext uri="{FF2B5EF4-FFF2-40B4-BE49-F238E27FC236}">
                <a16:creationId xmlns:a16="http://schemas.microsoft.com/office/drawing/2014/main" id="{F5C823DD-17DF-B086-651D-AF5BD2834CE8}"/>
              </a:ext>
            </a:extLst>
          </p:cNvPr>
          <p:cNvGrpSpPr/>
          <p:nvPr/>
        </p:nvGrpSpPr>
        <p:grpSpPr>
          <a:xfrm>
            <a:off x="7190178" y="6455483"/>
            <a:ext cx="1691640" cy="275081"/>
            <a:chOff x="7380405" y="6465643"/>
            <a:chExt cx="1691640" cy="275081"/>
          </a:xfrm>
          <a:solidFill>
            <a:schemeClr val="bg2"/>
          </a:solidFill>
        </p:grpSpPr>
        <p:sp>
          <p:nvSpPr>
            <p:cNvPr id="7" name="object 8">
              <a:extLst>
                <a:ext uri="{FF2B5EF4-FFF2-40B4-BE49-F238E27FC236}">
                  <a16:creationId xmlns:a16="http://schemas.microsoft.com/office/drawing/2014/main" id="{D4CE46E5-7961-F5E6-F83A-F54B33BB81E2}"/>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5" name="object 49">
              <a:extLst>
                <a:ext uri="{FF2B5EF4-FFF2-40B4-BE49-F238E27FC236}">
                  <a16:creationId xmlns:a16="http://schemas.microsoft.com/office/drawing/2014/main" id="{94013DB4-760E-E869-3810-99156FC9AC4F}"/>
                </a:ext>
              </a:extLst>
            </p:cNvPr>
            <p:cNvSpPr txBox="1"/>
            <p:nvPr/>
          </p:nvSpPr>
          <p:spPr>
            <a:xfrm>
              <a:off x="7528451" y="6531232"/>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grpSp>
      <p:grpSp>
        <p:nvGrpSpPr>
          <p:cNvPr id="8" name="Group 7">
            <a:extLst>
              <a:ext uri="{FF2B5EF4-FFF2-40B4-BE49-F238E27FC236}">
                <a16:creationId xmlns:a16="http://schemas.microsoft.com/office/drawing/2014/main" id="{730BEA9C-4706-3C4C-1A81-3E5C30C15C6C}"/>
              </a:ext>
            </a:extLst>
          </p:cNvPr>
          <p:cNvGrpSpPr/>
          <p:nvPr/>
        </p:nvGrpSpPr>
        <p:grpSpPr>
          <a:xfrm>
            <a:off x="5008400" y="6446967"/>
            <a:ext cx="1691640" cy="275081"/>
            <a:chOff x="5205757" y="6457127"/>
            <a:chExt cx="1691640" cy="275081"/>
          </a:xfrm>
          <a:noFill/>
        </p:grpSpPr>
        <p:sp>
          <p:nvSpPr>
            <p:cNvPr id="9" name="object 7">
              <a:extLst>
                <a:ext uri="{FF2B5EF4-FFF2-40B4-BE49-F238E27FC236}">
                  <a16:creationId xmlns:a16="http://schemas.microsoft.com/office/drawing/2014/main" id="{B491273C-9D83-4DA8-4C3A-F40698D65876}"/>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10" name="object 49">
              <a:extLst>
                <a:ext uri="{FF2B5EF4-FFF2-40B4-BE49-F238E27FC236}">
                  <a16:creationId xmlns:a16="http://schemas.microsoft.com/office/drawing/2014/main" id="{5C92A134-5BB5-4570-57E3-073C10D45B57}"/>
                </a:ext>
              </a:extLst>
            </p:cNvPr>
            <p:cNvSpPr txBox="1"/>
            <p:nvPr/>
          </p:nvSpPr>
          <p:spPr>
            <a:xfrm>
              <a:off x="5433515" y="6524389"/>
              <a:ext cx="1310397"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11" name="object 9">
            <a:extLst>
              <a:ext uri="{FF2B5EF4-FFF2-40B4-BE49-F238E27FC236}">
                <a16:creationId xmlns:a16="http://schemas.microsoft.com/office/drawing/2014/main" id="{D1707ECE-0349-FB7B-152E-469FA7620E66}"/>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12" name="Group 11">
            <a:extLst>
              <a:ext uri="{FF2B5EF4-FFF2-40B4-BE49-F238E27FC236}">
                <a16:creationId xmlns:a16="http://schemas.microsoft.com/office/drawing/2014/main" id="{30A2F10B-B7C8-A7A0-8D5D-5282E56F9848}"/>
              </a:ext>
            </a:extLst>
          </p:cNvPr>
          <p:cNvGrpSpPr/>
          <p:nvPr/>
        </p:nvGrpSpPr>
        <p:grpSpPr>
          <a:xfrm>
            <a:off x="2826623" y="6446967"/>
            <a:ext cx="1691640" cy="275081"/>
            <a:chOff x="3022789" y="6446772"/>
            <a:chExt cx="1406653" cy="275081"/>
          </a:xfrm>
        </p:grpSpPr>
        <p:sp>
          <p:nvSpPr>
            <p:cNvPr id="13" name="object 6">
              <a:extLst>
                <a:ext uri="{FF2B5EF4-FFF2-40B4-BE49-F238E27FC236}">
                  <a16:creationId xmlns:a16="http://schemas.microsoft.com/office/drawing/2014/main" id="{A5615E44-5038-CF5D-1A45-B128EA9918C3}"/>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14" name="object 49">
              <a:extLst>
                <a:ext uri="{FF2B5EF4-FFF2-40B4-BE49-F238E27FC236}">
                  <a16:creationId xmlns:a16="http://schemas.microsoft.com/office/drawing/2014/main" id="{A4D5D1FE-BF6B-DEBB-63EE-B62ECB0EEB64}"/>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15" name="Group 14">
            <a:extLst>
              <a:ext uri="{FF2B5EF4-FFF2-40B4-BE49-F238E27FC236}">
                <a16:creationId xmlns:a16="http://schemas.microsoft.com/office/drawing/2014/main" id="{5C388D4C-076E-8122-7B54-9551D33341A2}"/>
              </a:ext>
            </a:extLst>
          </p:cNvPr>
          <p:cNvGrpSpPr/>
          <p:nvPr/>
        </p:nvGrpSpPr>
        <p:grpSpPr>
          <a:xfrm>
            <a:off x="643539" y="6442901"/>
            <a:ext cx="1692947" cy="275081"/>
            <a:chOff x="838200" y="6442706"/>
            <a:chExt cx="1406653" cy="275081"/>
          </a:xfrm>
        </p:grpSpPr>
        <p:sp>
          <p:nvSpPr>
            <p:cNvPr id="16" name="object 5">
              <a:extLst>
                <a:ext uri="{FF2B5EF4-FFF2-40B4-BE49-F238E27FC236}">
                  <a16:creationId xmlns:a16="http://schemas.microsoft.com/office/drawing/2014/main" id="{276B3D4B-DC04-C366-7435-224664AC8DEB}"/>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17" name="object 49">
              <a:extLst>
                <a:ext uri="{FF2B5EF4-FFF2-40B4-BE49-F238E27FC236}">
                  <a16:creationId xmlns:a16="http://schemas.microsoft.com/office/drawing/2014/main" id="{F5A71853-FC5E-9345-B62D-3A10528B9CA8}"/>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18" name="Group 17">
            <a:extLst>
              <a:ext uri="{FF2B5EF4-FFF2-40B4-BE49-F238E27FC236}">
                <a16:creationId xmlns:a16="http://schemas.microsoft.com/office/drawing/2014/main" id="{9A5C5D2E-4A4C-25C2-15FC-02D74C660527}"/>
              </a:ext>
            </a:extLst>
          </p:cNvPr>
          <p:cNvGrpSpPr/>
          <p:nvPr/>
        </p:nvGrpSpPr>
        <p:grpSpPr>
          <a:xfrm>
            <a:off x="9371956" y="6449145"/>
            <a:ext cx="1691640" cy="275081"/>
            <a:chOff x="9564996" y="6459305"/>
            <a:chExt cx="1691640" cy="275081"/>
          </a:xfrm>
        </p:grpSpPr>
        <p:sp>
          <p:nvSpPr>
            <p:cNvPr id="19" name="object 8">
              <a:extLst>
                <a:ext uri="{FF2B5EF4-FFF2-40B4-BE49-F238E27FC236}">
                  <a16:creationId xmlns:a16="http://schemas.microsoft.com/office/drawing/2014/main" id="{A5608CF3-AA88-178F-F455-52FD13760CD4}"/>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20" name="object 49">
              <a:extLst>
                <a:ext uri="{FF2B5EF4-FFF2-40B4-BE49-F238E27FC236}">
                  <a16:creationId xmlns:a16="http://schemas.microsoft.com/office/drawing/2014/main" id="{92E6F60F-3CBB-1656-0BCF-DEBDB74E29A2}"/>
                </a:ext>
              </a:extLst>
            </p:cNvPr>
            <p:cNvSpPr txBox="1"/>
            <p:nvPr/>
          </p:nvSpPr>
          <p:spPr>
            <a:xfrm>
              <a:off x="9707490" y="6524390"/>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sp>
        <p:nvSpPr>
          <p:cNvPr id="21" name="object 6">
            <a:extLst>
              <a:ext uri="{FF2B5EF4-FFF2-40B4-BE49-F238E27FC236}">
                <a16:creationId xmlns:a16="http://schemas.microsoft.com/office/drawing/2014/main" id="{851349B4-652C-7A25-712D-0F4D91D3BAFC}"/>
              </a:ext>
            </a:extLst>
          </p:cNvPr>
          <p:cNvSpPr txBox="1">
            <a:spLocks/>
          </p:cNvSpPr>
          <p:nvPr/>
        </p:nvSpPr>
        <p:spPr>
          <a:xfrm>
            <a:off x="394303" y="252123"/>
            <a:ext cx="5250720"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dirty="0">
                <a:latin typeface="Century Gothic"/>
                <a:ea typeface="Malgun Gothic" panose="020B0503020000020004" pitchFamily="34" charset="-127"/>
                <a:cs typeface="Arial" panose="020B0604020202020204" pitchFamily="34" charset="0"/>
              </a:rPr>
              <a:t>ERCOT Location Analysis</a:t>
            </a:r>
            <a:endParaRPr lang="en-US" sz="3200" b="1" dirty="0">
              <a:latin typeface="Century Gothic"/>
              <a:ea typeface="Malgun Gothic" panose="020B0503020000020004" pitchFamily="34" charset="-127"/>
              <a:cs typeface="Arial" panose="020B0604020202020204" pitchFamily="34" charset="0"/>
            </a:endParaRPr>
          </a:p>
        </p:txBody>
      </p:sp>
      <p:pic>
        <p:nvPicPr>
          <p:cNvPr id="23" name="Picture 22" descr="A map of texas with a map and a map of the state&#10;&#10;Description automatically generated">
            <a:extLst>
              <a:ext uri="{FF2B5EF4-FFF2-40B4-BE49-F238E27FC236}">
                <a16:creationId xmlns:a16="http://schemas.microsoft.com/office/drawing/2014/main" id="{EB4E8BB7-4601-038A-8725-E57C9FA0A007}"/>
              </a:ext>
            </a:extLst>
          </p:cNvPr>
          <p:cNvPicPr>
            <a:picLocks noChangeAspect="1"/>
          </p:cNvPicPr>
          <p:nvPr/>
        </p:nvPicPr>
        <p:blipFill>
          <a:blip r:embed="rId2"/>
          <a:stretch>
            <a:fillRect/>
          </a:stretch>
        </p:blipFill>
        <p:spPr>
          <a:xfrm>
            <a:off x="394303" y="2651455"/>
            <a:ext cx="4508319" cy="3201025"/>
          </a:xfrm>
          <a:prstGeom prst="rect">
            <a:avLst/>
          </a:prstGeom>
        </p:spPr>
      </p:pic>
      <p:cxnSp>
        <p:nvCxnSpPr>
          <p:cNvPr id="22" name="Straight Connector 21">
            <a:extLst>
              <a:ext uri="{FF2B5EF4-FFF2-40B4-BE49-F238E27FC236}">
                <a16:creationId xmlns:a16="http://schemas.microsoft.com/office/drawing/2014/main" id="{936F6B9D-AD5F-070C-09C8-354F623AEEDB}"/>
              </a:ext>
            </a:extLst>
          </p:cNvPr>
          <p:cNvCxnSpPr>
            <a:cxnSpLocks/>
          </p:cNvCxnSpPr>
          <p:nvPr/>
        </p:nvCxnSpPr>
        <p:spPr>
          <a:xfrm flipV="1">
            <a:off x="3586480" y="1055243"/>
            <a:ext cx="2304876" cy="16676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90C9A8B-6454-8F54-6AF6-382506582397}"/>
              </a:ext>
            </a:extLst>
          </p:cNvPr>
          <p:cNvCxnSpPr>
            <a:cxnSpLocks/>
          </p:cNvCxnSpPr>
          <p:nvPr/>
        </p:nvCxnSpPr>
        <p:spPr>
          <a:xfrm flipV="1">
            <a:off x="4724400" y="3103782"/>
            <a:ext cx="1166956" cy="54346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8" name="Picture 27" descr="A map of a city&#10;&#10;Description automatically generated">
            <a:extLst>
              <a:ext uri="{FF2B5EF4-FFF2-40B4-BE49-F238E27FC236}">
                <a16:creationId xmlns:a16="http://schemas.microsoft.com/office/drawing/2014/main" id="{969F7232-CDD5-5AD5-9255-525F0EFC7D1B}"/>
              </a:ext>
            </a:extLst>
          </p:cNvPr>
          <p:cNvPicPr>
            <a:picLocks noChangeAspect="1"/>
          </p:cNvPicPr>
          <p:nvPr/>
        </p:nvPicPr>
        <p:blipFill rotWithShape="1">
          <a:blip r:embed="rId3"/>
          <a:srcRect l="47577" t="24216" r="11994" b="14366"/>
          <a:stretch/>
        </p:blipFill>
        <p:spPr>
          <a:xfrm>
            <a:off x="5891356" y="1055243"/>
            <a:ext cx="1909024" cy="2052847"/>
          </a:xfrm>
          <a:prstGeom prst="rect">
            <a:avLst/>
          </a:prstGeom>
        </p:spPr>
      </p:pic>
      <p:sp>
        <p:nvSpPr>
          <p:cNvPr id="32" name="TextBox 31">
            <a:extLst>
              <a:ext uri="{FF2B5EF4-FFF2-40B4-BE49-F238E27FC236}">
                <a16:creationId xmlns:a16="http://schemas.microsoft.com/office/drawing/2014/main" id="{C0121866-7E75-B300-3EA3-D3A4406E662E}"/>
              </a:ext>
            </a:extLst>
          </p:cNvPr>
          <p:cNvSpPr txBox="1"/>
          <p:nvPr/>
        </p:nvSpPr>
        <p:spPr>
          <a:xfrm>
            <a:off x="7956927" y="1476617"/>
            <a:ext cx="3796839" cy="1369606"/>
          </a:xfrm>
          <a:prstGeom prst="rect">
            <a:avLst/>
          </a:prstGeom>
          <a:noFill/>
        </p:spPr>
        <p:txBody>
          <a:bodyPr wrap="square" rtlCol="0">
            <a:spAutoFit/>
          </a:bodyPr>
          <a:lstStyle/>
          <a:p>
            <a:pPr marL="182880" indent="-182880">
              <a:spcBef>
                <a:spcPts val="300"/>
              </a:spcBef>
              <a:spcAft>
                <a:spcPts val="600"/>
              </a:spcAft>
              <a:buFont typeface="Arial" panose="020B0604020202020204" pitchFamily="34" charset="0"/>
              <a:buChar char="•"/>
            </a:pPr>
            <a:r>
              <a:rPr lang="en-US" sz="1100" dirty="0">
                <a:latin typeface="Century Gothic"/>
                <a:ea typeface="Malgun Gothic" panose="020B0503020000020004" pitchFamily="34" charset="-127"/>
                <a:cs typeface="Arial" panose="020B0604020202020204" pitchFamily="34" charset="0"/>
              </a:rPr>
              <a:t>Then for battery storage we believe placing it closest to site of generation would allow for least barriers to storage and have thus chosen a site </a:t>
            </a:r>
            <a:r>
              <a:rPr lang="en-US" sz="1100" b="1" dirty="0">
                <a:latin typeface="Century Gothic"/>
                <a:ea typeface="Malgun Gothic" panose="020B0503020000020004" pitchFamily="34" charset="-127"/>
                <a:cs typeface="Arial" panose="020B0604020202020204" pitchFamily="34" charset="0"/>
              </a:rPr>
              <a:t>close to a total of ~ 250 MW of solar generation </a:t>
            </a:r>
            <a:r>
              <a:rPr lang="en-US" sz="1100" dirty="0">
                <a:latin typeface="Century Gothic"/>
                <a:ea typeface="Malgun Gothic" panose="020B0503020000020004" pitchFamily="34" charset="-127"/>
                <a:cs typeface="Arial" panose="020B0604020202020204" pitchFamily="34" charset="0"/>
              </a:rPr>
              <a:t>and a wind-farm slightly further away</a:t>
            </a:r>
            <a:r>
              <a:rPr lang="en-US" sz="1100" b="0" i="0" kern="1200" dirty="0">
                <a:solidFill>
                  <a:schemeClr val="tx1"/>
                </a:solidFill>
                <a:effectLst/>
                <a:latin typeface="Century Gothic"/>
                <a:ea typeface="Malgun Gothic"/>
                <a:cs typeface="Arial"/>
              </a:rPr>
              <a:t>¹</a:t>
            </a:r>
            <a:r>
              <a:rPr lang="en-US" sz="1100" dirty="0">
                <a:latin typeface="Century Gothic"/>
                <a:ea typeface="Malgun Gothic" panose="020B0503020000020004" pitchFamily="34" charset="-127"/>
                <a:cs typeface="Arial" panose="020B0604020202020204" pitchFamily="34" charset="0"/>
              </a:rPr>
              <a:t> but providing another 180 MW </a:t>
            </a:r>
          </a:p>
          <a:p>
            <a:pPr marL="182880" indent="-182880">
              <a:buFont typeface="Arial" panose="020B0604020202020204" pitchFamily="34" charset="0"/>
              <a:buChar char="•"/>
            </a:pPr>
            <a:endParaRPr lang="en-US" sz="1200" dirty="0">
              <a:latin typeface="Century Gothic"/>
              <a:ea typeface="Malgun Gothic" panose="020B0503020000020004" pitchFamily="34" charset="-127"/>
              <a:cs typeface="Arial" panose="020B0604020202020204" pitchFamily="34" charset="0"/>
            </a:endParaRPr>
          </a:p>
        </p:txBody>
      </p:sp>
      <p:graphicFrame>
        <p:nvGraphicFramePr>
          <p:cNvPr id="34" name="Object 33">
            <a:extLst>
              <a:ext uri="{FF2B5EF4-FFF2-40B4-BE49-F238E27FC236}">
                <a16:creationId xmlns:a16="http://schemas.microsoft.com/office/drawing/2014/main" id="{19FB1B8C-86AF-0072-E254-F0F7E7CB44AE}"/>
              </a:ext>
            </a:extLst>
          </p:cNvPr>
          <p:cNvGraphicFramePr>
            <a:graphicFrameLocks noChangeAspect="1"/>
          </p:cNvGraphicFramePr>
          <p:nvPr>
            <p:extLst>
              <p:ext uri="{D42A27DB-BD31-4B8C-83A1-F6EECF244321}">
                <p14:modId xmlns:p14="http://schemas.microsoft.com/office/powerpoint/2010/main" val="1764846516"/>
              </p:ext>
            </p:extLst>
          </p:nvPr>
        </p:nvGraphicFramePr>
        <p:xfrm>
          <a:off x="5945671" y="3251790"/>
          <a:ext cx="3341363" cy="2916980"/>
        </p:xfrm>
        <a:graphic>
          <a:graphicData uri="http://schemas.openxmlformats.org/presentationml/2006/ole">
            <mc:AlternateContent xmlns:mc="http://schemas.openxmlformats.org/markup-compatibility/2006">
              <mc:Choice xmlns:v="urn:schemas-microsoft-com:vml" Requires="v">
                <p:oleObj name="Worksheet" r:id="rId4" imgW="5036855" imgH="4396653" progId="Excel.Sheet.12">
                  <p:embed/>
                </p:oleObj>
              </mc:Choice>
              <mc:Fallback>
                <p:oleObj name="Worksheet" r:id="rId4" imgW="5036855" imgH="4396653" progId="Excel.Sheet.12">
                  <p:embed/>
                  <p:pic>
                    <p:nvPicPr>
                      <p:cNvPr id="0" name=""/>
                      <p:cNvPicPr/>
                      <p:nvPr/>
                    </p:nvPicPr>
                    <p:blipFill>
                      <a:blip r:embed="rId5"/>
                      <a:stretch>
                        <a:fillRect/>
                      </a:stretch>
                    </p:blipFill>
                    <p:spPr>
                      <a:xfrm>
                        <a:off x="5945671" y="3251790"/>
                        <a:ext cx="3341363" cy="2916980"/>
                      </a:xfrm>
                      <a:prstGeom prst="rect">
                        <a:avLst/>
                      </a:prstGeom>
                    </p:spPr>
                  </p:pic>
                </p:oleObj>
              </mc:Fallback>
            </mc:AlternateContent>
          </a:graphicData>
        </a:graphic>
      </p:graphicFrame>
      <p:pic>
        <p:nvPicPr>
          <p:cNvPr id="36" name="Picture 35">
            <a:extLst>
              <a:ext uri="{FF2B5EF4-FFF2-40B4-BE49-F238E27FC236}">
                <a16:creationId xmlns:a16="http://schemas.microsoft.com/office/drawing/2014/main" id="{AC87F9FF-0978-F10F-188A-434EB625F462}"/>
              </a:ext>
            </a:extLst>
          </p:cNvPr>
          <p:cNvPicPr>
            <a:picLocks noChangeAspect="1"/>
          </p:cNvPicPr>
          <p:nvPr/>
        </p:nvPicPr>
        <p:blipFill>
          <a:blip r:embed="rId6"/>
          <a:stretch>
            <a:fillRect/>
          </a:stretch>
        </p:blipFill>
        <p:spPr>
          <a:xfrm>
            <a:off x="9855347" y="3659934"/>
            <a:ext cx="1652108" cy="2430414"/>
          </a:xfrm>
          <a:prstGeom prst="rect">
            <a:avLst/>
          </a:prstGeom>
        </p:spPr>
      </p:pic>
      <p:sp>
        <p:nvSpPr>
          <p:cNvPr id="38" name="TextBox 37">
            <a:extLst>
              <a:ext uri="{FF2B5EF4-FFF2-40B4-BE49-F238E27FC236}">
                <a16:creationId xmlns:a16="http://schemas.microsoft.com/office/drawing/2014/main" id="{CC2333BC-AE4C-68A6-4A8B-11BB63DCF752}"/>
              </a:ext>
            </a:extLst>
          </p:cNvPr>
          <p:cNvSpPr txBox="1"/>
          <p:nvPr/>
        </p:nvSpPr>
        <p:spPr>
          <a:xfrm>
            <a:off x="394303" y="1090006"/>
            <a:ext cx="3838964" cy="1615827"/>
          </a:xfrm>
          <a:prstGeom prst="rect">
            <a:avLst/>
          </a:prstGeom>
          <a:noFill/>
        </p:spPr>
        <p:txBody>
          <a:bodyPr wrap="square">
            <a:spAutoFit/>
          </a:bodyPr>
          <a:lstStyle/>
          <a:p>
            <a:pPr marL="182880" indent="-182880">
              <a:spcBef>
                <a:spcPts val="300"/>
              </a:spcBef>
              <a:spcAft>
                <a:spcPts val="600"/>
              </a:spcAft>
              <a:buFont typeface="Arial" panose="020B0604020202020204" pitchFamily="34" charset="0"/>
              <a:buChar char="•"/>
            </a:pPr>
            <a:r>
              <a:rPr lang="en-US" sz="1200" dirty="0">
                <a:latin typeface="Century Gothic"/>
                <a:ea typeface="Malgun Gothic" panose="020B0503020000020004" pitchFamily="34" charset="-127"/>
                <a:cs typeface="Arial" panose="020B0604020202020204" pitchFamily="34" charset="0"/>
              </a:rPr>
              <a:t>We have chosen to choose a location </a:t>
            </a:r>
            <a:r>
              <a:rPr lang="en-US" sz="1200" b="1" dirty="0">
                <a:latin typeface="Century Gothic"/>
                <a:ea typeface="Malgun Gothic" panose="020B0503020000020004" pitchFamily="34" charset="-127"/>
                <a:cs typeface="Arial" panose="020B0604020202020204" pitchFamily="34" charset="0"/>
              </a:rPr>
              <a:t>close to Dallas </a:t>
            </a:r>
            <a:r>
              <a:rPr lang="en-US" sz="1200" dirty="0">
                <a:latin typeface="Century Gothic"/>
                <a:ea typeface="Malgun Gothic" panose="020B0503020000020004" pitchFamily="34" charset="-127"/>
                <a:cs typeface="Arial" panose="020B0604020202020204" pitchFamily="34" charset="0"/>
              </a:rPr>
              <a:t>because of their high forecasted load demand that we supply to</a:t>
            </a:r>
          </a:p>
          <a:p>
            <a:pPr marL="182880" indent="-182880">
              <a:spcBef>
                <a:spcPts val="300"/>
              </a:spcBef>
              <a:spcAft>
                <a:spcPts val="600"/>
              </a:spcAft>
              <a:buFont typeface="Arial" panose="020B0604020202020204" pitchFamily="34" charset="0"/>
              <a:buChar char="•"/>
            </a:pPr>
            <a:r>
              <a:rPr lang="en-US" sz="1200" dirty="0">
                <a:latin typeface="Century Gothic"/>
                <a:ea typeface="Malgun Gothic" panose="020B0503020000020004" pitchFamily="34" charset="-127"/>
                <a:cs typeface="Arial" panose="020B0604020202020204" pitchFamily="34" charset="0"/>
              </a:rPr>
              <a:t>We also considered the land cost of this region and have determined that we can find land for between </a:t>
            </a:r>
            <a:r>
              <a:rPr lang="en-US" sz="1200" b="1" dirty="0">
                <a:latin typeface="Century Gothic"/>
                <a:ea typeface="Malgun Gothic" panose="020B0503020000020004" pitchFamily="34" charset="-127"/>
                <a:cs typeface="Arial" panose="020B0604020202020204" pitchFamily="34" charset="0"/>
              </a:rPr>
              <a:t>$12-30 thousand per acre</a:t>
            </a:r>
          </a:p>
          <a:p>
            <a:pPr marL="182880" indent="-182880">
              <a:spcBef>
                <a:spcPts val="300"/>
              </a:spcBef>
              <a:spcAft>
                <a:spcPts val="600"/>
              </a:spcAft>
              <a:buFont typeface="Arial" panose="020B0604020202020204" pitchFamily="34" charset="0"/>
              <a:buChar char="•"/>
            </a:pPr>
            <a:endParaRPr lang="en-US" sz="1200" dirty="0">
              <a:latin typeface="Century Gothic"/>
              <a:ea typeface="Malgun Gothic" panose="020B0503020000020004" pitchFamily="34" charset="-127"/>
              <a:cs typeface="Arial" panose="020B0604020202020204" pitchFamily="34" charset="0"/>
            </a:endParaRPr>
          </a:p>
        </p:txBody>
      </p:sp>
      <p:pic>
        <p:nvPicPr>
          <p:cNvPr id="40" name="Picture 39" descr="A green field with blue sky&#10;&#10;Description automatically generated">
            <a:extLst>
              <a:ext uri="{FF2B5EF4-FFF2-40B4-BE49-F238E27FC236}">
                <a16:creationId xmlns:a16="http://schemas.microsoft.com/office/drawing/2014/main" id="{06E839A0-8E72-8D51-AD5F-7531A0EFB302}"/>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0" y="1693"/>
            <a:ext cx="12192000" cy="6854614"/>
          </a:xfrm>
          <a:prstGeom prst="rect">
            <a:avLst/>
          </a:prstGeom>
        </p:spPr>
      </p:pic>
    </p:spTree>
    <p:extLst>
      <p:ext uri="{BB962C8B-B14F-4D97-AF65-F5344CB8AC3E}">
        <p14:creationId xmlns:p14="http://schemas.microsoft.com/office/powerpoint/2010/main" val="82102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7F12E6-1433-776F-9A8C-3BA5C3953E26}"/>
              </a:ext>
            </a:extLst>
          </p:cNvPr>
          <p:cNvSpPr>
            <a:spLocks noGrp="1"/>
          </p:cNvSpPr>
          <p:nvPr>
            <p:ph type="sldNum" sz="quarter" idx="12"/>
          </p:nvPr>
        </p:nvSpPr>
        <p:spPr/>
        <p:txBody>
          <a:bodyPr/>
          <a:lstStyle/>
          <a:p>
            <a:fld id="{DB0EFC91-238D-4124-AFC2-8489E0EF3E01}" type="slidenum">
              <a:rPr lang="en-US" smtClean="0"/>
              <a:t>8</a:t>
            </a:fld>
            <a:endParaRPr lang="en-US"/>
          </a:p>
        </p:txBody>
      </p:sp>
      <p:pic>
        <p:nvPicPr>
          <p:cNvPr id="5" name="Picture 4">
            <a:extLst>
              <a:ext uri="{FF2B5EF4-FFF2-40B4-BE49-F238E27FC236}">
                <a16:creationId xmlns:a16="http://schemas.microsoft.com/office/drawing/2014/main" id="{F4C54546-70C3-6550-70AA-1A91A6B46850}"/>
              </a:ext>
            </a:extLst>
          </p:cNvPr>
          <p:cNvPicPr>
            <a:picLocks noChangeAspect="1"/>
          </p:cNvPicPr>
          <p:nvPr/>
        </p:nvPicPr>
        <p:blipFill>
          <a:blip r:embed="rId2"/>
          <a:stretch>
            <a:fillRect/>
          </a:stretch>
        </p:blipFill>
        <p:spPr>
          <a:xfrm>
            <a:off x="848711" y="614526"/>
            <a:ext cx="10041320" cy="5628946"/>
          </a:xfrm>
          <a:prstGeom prst="rect">
            <a:avLst/>
          </a:prstGeom>
        </p:spPr>
      </p:pic>
      <p:sp>
        <p:nvSpPr>
          <p:cNvPr id="6" name="TextBox 5">
            <a:extLst>
              <a:ext uri="{FF2B5EF4-FFF2-40B4-BE49-F238E27FC236}">
                <a16:creationId xmlns:a16="http://schemas.microsoft.com/office/drawing/2014/main" id="{513F90FA-B3C6-D04C-7296-E582C1162212}"/>
              </a:ext>
            </a:extLst>
          </p:cNvPr>
          <p:cNvSpPr txBox="1"/>
          <p:nvPr/>
        </p:nvSpPr>
        <p:spPr>
          <a:xfrm>
            <a:off x="3966834" y="2624444"/>
            <a:ext cx="380507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latin typeface="Century Gothic"/>
                <a:cs typeface="Calibri"/>
              </a:rPr>
              <a:t>Thank you &amp; Q&amp;A</a:t>
            </a:r>
          </a:p>
        </p:txBody>
      </p:sp>
    </p:spTree>
    <p:extLst>
      <p:ext uri="{BB962C8B-B14F-4D97-AF65-F5344CB8AC3E}">
        <p14:creationId xmlns:p14="http://schemas.microsoft.com/office/powerpoint/2010/main" val="389351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509AF9-49E0-0296-5B47-874577A34E41}"/>
              </a:ext>
            </a:extLst>
          </p:cNvPr>
          <p:cNvSpPr>
            <a:spLocks noGrp="1"/>
          </p:cNvSpPr>
          <p:nvPr>
            <p:ph type="sldNum" sz="quarter" idx="12"/>
          </p:nvPr>
        </p:nvSpPr>
        <p:spPr/>
        <p:txBody>
          <a:bodyPr/>
          <a:lstStyle/>
          <a:p>
            <a:fld id="{DB0EFC91-238D-4124-AFC2-8489E0EF3E01}" type="slidenum">
              <a:rPr lang="en-US" smtClean="0"/>
              <a:t>9</a:t>
            </a:fld>
            <a:endParaRPr lang="en-US"/>
          </a:p>
        </p:txBody>
      </p:sp>
      <p:grpSp>
        <p:nvGrpSpPr>
          <p:cNvPr id="22" name="Group 21">
            <a:extLst>
              <a:ext uri="{FF2B5EF4-FFF2-40B4-BE49-F238E27FC236}">
                <a16:creationId xmlns:a16="http://schemas.microsoft.com/office/drawing/2014/main" id="{0A37540A-04C9-378A-B8CF-044DC6039A8D}"/>
              </a:ext>
            </a:extLst>
          </p:cNvPr>
          <p:cNvGrpSpPr/>
          <p:nvPr/>
        </p:nvGrpSpPr>
        <p:grpSpPr>
          <a:xfrm>
            <a:off x="7190178" y="6455483"/>
            <a:ext cx="1691640" cy="275081"/>
            <a:chOff x="7380405" y="6465643"/>
            <a:chExt cx="1691640" cy="275081"/>
          </a:xfrm>
        </p:grpSpPr>
        <p:sp>
          <p:nvSpPr>
            <p:cNvPr id="23" name="object 49">
              <a:extLst>
                <a:ext uri="{FF2B5EF4-FFF2-40B4-BE49-F238E27FC236}">
                  <a16:creationId xmlns:a16="http://schemas.microsoft.com/office/drawing/2014/main" id="{78736E56-2A85-E678-A27C-0B7FE71CEB28}"/>
                </a:ext>
              </a:extLst>
            </p:cNvPr>
            <p:cNvSpPr txBox="1"/>
            <p:nvPr/>
          </p:nvSpPr>
          <p:spPr>
            <a:xfrm>
              <a:off x="7528451" y="6531232"/>
              <a:ext cx="1406653"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Locational Analysis</a:t>
              </a:r>
              <a:endParaRPr sz="900">
                <a:latin typeface="Century Gothic"/>
                <a:cs typeface="Arial"/>
              </a:endParaRPr>
            </a:p>
          </p:txBody>
        </p:sp>
        <p:sp>
          <p:nvSpPr>
            <p:cNvPr id="24" name="object 8">
              <a:extLst>
                <a:ext uri="{FF2B5EF4-FFF2-40B4-BE49-F238E27FC236}">
                  <a16:creationId xmlns:a16="http://schemas.microsoft.com/office/drawing/2014/main" id="{FA519116-04DF-4E62-5DBC-B849A701ECC4}"/>
                </a:ext>
              </a:extLst>
            </p:cNvPr>
            <p:cNvSpPr/>
            <p:nvPr/>
          </p:nvSpPr>
          <p:spPr>
            <a:xfrm>
              <a:off x="7380405" y="6465643"/>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grpSp>
      <p:grpSp>
        <p:nvGrpSpPr>
          <p:cNvPr id="25" name="Group 24">
            <a:extLst>
              <a:ext uri="{FF2B5EF4-FFF2-40B4-BE49-F238E27FC236}">
                <a16:creationId xmlns:a16="http://schemas.microsoft.com/office/drawing/2014/main" id="{09B4FCBA-56CC-1A90-074D-9163B823B969}"/>
              </a:ext>
            </a:extLst>
          </p:cNvPr>
          <p:cNvGrpSpPr/>
          <p:nvPr/>
        </p:nvGrpSpPr>
        <p:grpSpPr>
          <a:xfrm>
            <a:off x="5008400" y="6446967"/>
            <a:ext cx="1691640" cy="275081"/>
            <a:chOff x="5205757" y="6457127"/>
            <a:chExt cx="1691640" cy="275081"/>
          </a:xfrm>
          <a:solidFill>
            <a:schemeClr val="bg1"/>
          </a:solidFill>
        </p:grpSpPr>
        <p:sp>
          <p:nvSpPr>
            <p:cNvPr id="26" name="object 7">
              <a:extLst>
                <a:ext uri="{FF2B5EF4-FFF2-40B4-BE49-F238E27FC236}">
                  <a16:creationId xmlns:a16="http://schemas.microsoft.com/office/drawing/2014/main" id="{184ABA5C-23D5-5FBB-C94C-240B0030C697}"/>
                </a:ext>
              </a:extLst>
            </p:cNvPr>
            <p:cNvSpPr/>
            <p:nvPr/>
          </p:nvSpPr>
          <p:spPr>
            <a:xfrm>
              <a:off x="5205757" y="6457127"/>
              <a:ext cx="1691640" cy="275081"/>
            </a:xfrm>
            <a:custGeom>
              <a:avLst/>
              <a:gdLst/>
              <a:ahLst/>
              <a:cxnLst/>
              <a:rect l="l" t="t" r="r" b="b"/>
              <a:pathLst>
                <a:path w="2007234" h="259079">
                  <a:moveTo>
                    <a:pt x="0" y="259080"/>
                  </a:moveTo>
                  <a:lnTo>
                    <a:pt x="2007107" y="259080"/>
                  </a:lnTo>
                  <a:lnTo>
                    <a:pt x="2007107"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27" name="object 49">
              <a:extLst>
                <a:ext uri="{FF2B5EF4-FFF2-40B4-BE49-F238E27FC236}">
                  <a16:creationId xmlns:a16="http://schemas.microsoft.com/office/drawing/2014/main" id="{4BF3BC77-405A-5DC5-C43B-287FA139D58E}"/>
                </a:ext>
              </a:extLst>
            </p:cNvPr>
            <p:cNvSpPr txBox="1"/>
            <p:nvPr/>
          </p:nvSpPr>
          <p:spPr>
            <a:xfrm>
              <a:off x="5313739" y="6518146"/>
              <a:ext cx="1475677" cy="144911"/>
            </a:xfrm>
            <a:prstGeom prst="rect">
              <a:avLst/>
            </a:prstGeom>
            <a:no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ea typeface="Malgun Gothic" panose="020B0503020000020004" pitchFamily="34" charset="-127"/>
                  <a:cs typeface="Arial" panose="020B0604020202020204" pitchFamily="34" charset="0"/>
                </a:rPr>
                <a:t>Energy Storage Solutions</a:t>
              </a:r>
              <a:endParaRPr sz="900">
                <a:latin typeface="Century Gothic"/>
                <a:ea typeface="Malgun Gothic" panose="020B0503020000020004" pitchFamily="34" charset="-127"/>
                <a:cs typeface="Arial" panose="020B0604020202020204" pitchFamily="34" charset="0"/>
              </a:endParaRPr>
            </a:p>
          </p:txBody>
        </p:sp>
      </p:grpSp>
      <p:sp>
        <p:nvSpPr>
          <p:cNvPr id="28" name="object 9">
            <a:extLst>
              <a:ext uri="{FF2B5EF4-FFF2-40B4-BE49-F238E27FC236}">
                <a16:creationId xmlns:a16="http://schemas.microsoft.com/office/drawing/2014/main" id="{F74689EE-0175-6FA4-0D52-0AA897F027EB}"/>
              </a:ext>
            </a:extLst>
          </p:cNvPr>
          <p:cNvSpPr/>
          <p:nvPr/>
        </p:nvSpPr>
        <p:spPr>
          <a:xfrm>
            <a:off x="-375919" y="6348164"/>
            <a:ext cx="12984480" cy="45719"/>
          </a:xfrm>
          <a:custGeom>
            <a:avLst/>
            <a:gdLst/>
            <a:ahLst/>
            <a:cxnLst/>
            <a:rect l="l" t="t" r="r" b="b"/>
            <a:pathLst>
              <a:path w="11524615">
                <a:moveTo>
                  <a:pt x="0" y="0"/>
                </a:moveTo>
                <a:lnTo>
                  <a:pt x="11524361" y="0"/>
                </a:lnTo>
              </a:path>
            </a:pathLst>
          </a:custGeom>
          <a:ln w="9525">
            <a:solidFill>
              <a:schemeClr val="tx1"/>
            </a:solidFill>
          </a:ln>
        </p:spPr>
        <p:txBody>
          <a:bodyPr wrap="square" lIns="0" tIns="0" rIns="0" bIns="0" rtlCol="0"/>
          <a:lstStyle/>
          <a:p>
            <a:endParaRPr/>
          </a:p>
        </p:txBody>
      </p:sp>
      <p:grpSp>
        <p:nvGrpSpPr>
          <p:cNvPr id="29" name="Group 28">
            <a:extLst>
              <a:ext uri="{FF2B5EF4-FFF2-40B4-BE49-F238E27FC236}">
                <a16:creationId xmlns:a16="http://schemas.microsoft.com/office/drawing/2014/main" id="{51BF7466-EADC-39CD-B0DE-F5A2F6595C22}"/>
              </a:ext>
            </a:extLst>
          </p:cNvPr>
          <p:cNvGrpSpPr/>
          <p:nvPr/>
        </p:nvGrpSpPr>
        <p:grpSpPr>
          <a:xfrm>
            <a:off x="2826623" y="6446967"/>
            <a:ext cx="1691640" cy="275081"/>
            <a:chOff x="3022789" y="6446772"/>
            <a:chExt cx="1406653" cy="275081"/>
          </a:xfrm>
        </p:grpSpPr>
        <p:sp>
          <p:nvSpPr>
            <p:cNvPr id="30" name="object 6">
              <a:extLst>
                <a:ext uri="{FF2B5EF4-FFF2-40B4-BE49-F238E27FC236}">
                  <a16:creationId xmlns:a16="http://schemas.microsoft.com/office/drawing/2014/main" id="{F7D1057D-C5C8-92CF-4CA6-4C896C1F10C9}"/>
                </a:ext>
              </a:extLst>
            </p:cNvPr>
            <p:cNvSpPr/>
            <p:nvPr userDrawn="1"/>
          </p:nvSpPr>
          <p:spPr>
            <a:xfrm>
              <a:off x="3022789" y="6446772"/>
              <a:ext cx="1406653" cy="275081"/>
            </a:xfrm>
            <a:custGeom>
              <a:avLst/>
              <a:gdLst/>
              <a:ahLst/>
              <a:cxnLst/>
              <a:rect l="l" t="t" r="r" b="b"/>
              <a:pathLst>
                <a:path w="2005965"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solidFill>
                  <a:sysClr val="windowText" lastClr="000000"/>
                </a:solidFill>
                <a:latin typeface="Century Gothic"/>
              </a:endParaRPr>
            </a:p>
          </p:txBody>
        </p:sp>
        <p:sp>
          <p:nvSpPr>
            <p:cNvPr id="31" name="object 49">
              <a:extLst>
                <a:ext uri="{FF2B5EF4-FFF2-40B4-BE49-F238E27FC236}">
                  <a16:creationId xmlns:a16="http://schemas.microsoft.com/office/drawing/2014/main" id="{FFCBAA9F-E215-C943-E1D7-E57D7F942B22}"/>
                </a:ext>
              </a:extLst>
            </p:cNvPr>
            <p:cNvSpPr txBox="1"/>
            <p:nvPr userDrawn="1"/>
          </p:nvSpPr>
          <p:spPr>
            <a:xfrm>
              <a:off x="3259771" y="6511857"/>
              <a:ext cx="932688"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ERCOT Forecast </a:t>
              </a:r>
              <a:endParaRPr sz="900">
                <a:latin typeface="Century Gothic"/>
                <a:cs typeface="Arial"/>
              </a:endParaRPr>
            </a:p>
          </p:txBody>
        </p:sp>
      </p:grpSp>
      <p:grpSp>
        <p:nvGrpSpPr>
          <p:cNvPr id="32" name="Group 31">
            <a:extLst>
              <a:ext uri="{FF2B5EF4-FFF2-40B4-BE49-F238E27FC236}">
                <a16:creationId xmlns:a16="http://schemas.microsoft.com/office/drawing/2014/main" id="{54CB3772-30CE-806B-078B-8AB03AB4AF2A}"/>
              </a:ext>
            </a:extLst>
          </p:cNvPr>
          <p:cNvGrpSpPr/>
          <p:nvPr/>
        </p:nvGrpSpPr>
        <p:grpSpPr>
          <a:xfrm>
            <a:off x="643539" y="6442901"/>
            <a:ext cx="1692947" cy="275081"/>
            <a:chOff x="838200" y="6442706"/>
            <a:chExt cx="1406653" cy="275081"/>
          </a:xfrm>
        </p:grpSpPr>
        <p:sp>
          <p:nvSpPr>
            <p:cNvPr id="33" name="object 5">
              <a:extLst>
                <a:ext uri="{FF2B5EF4-FFF2-40B4-BE49-F238E27FC236}">
                  <a16:creationId xmlns:a16="http://schemas.microsoft.com/office/drawing/2014/main" id="{DC6D5806-E9DC-0397-044A-E93BDEBAD989}"/>
                </a:ext>
              </a:extLst>
            </p:cNvPr>
            <p:cNvSpPr/>
            <p:nvPr userDrawn="1"/>
          </p:nvSpPr>
          <p:spPr>
            <a:xfrm>
              <a:off x="838200" y="6442706"/>
              <a:ext cx="1406653" cy="275081"/>
            </a:xfrm>
            <a:custGeom>
              <a:avLst/>
              <a:gdLst/>
              <a:ahLst/>
              <a:cxnLst/>
              <a:rect l="l" t="t" r="r" b="b"/>
              <a:pathLst>
                <a:path w="2005964" h="259079">
                  <a:moveTo>
                    <a:pt x="0" y="259080"/>
                  </a:moveTo>
                  <a:lnTo>
                    <a:pt x="2005584" y="259080"/>
                  </a:lnTo>
                  <a:lnTo>
                    <a:pt x="2005584" y="0"/>
                  </a:lnTo>
                  <a:lnTo>
                    <a:pt x="0" y="0"/>
                  </a:lnTo>
                  <a:lnTo>
                    <a:pt x="0" y="259080"/>
                  </a:lnTo>
                  <a:close/>
                </a:path>
              </a:pathLst>
            </a:custGeom>
            <a:ln w="12700">
              <a:solidFill>
                <a:schemeClr val="tx1"/>
              </a:solidFill>
            </a:ln>
          </p:spPr>
          <p:txBody>
            <a:bodyPr wrap="square" lIns="0" tIns="0" rIns="0" bIns="0" rtlCol="0"/>
            <a:lstStyle/>
            <a:p>
              <a:endParaRPr>
                <a:latin typeface="Century Gothic"/>
              </a:endParaRPr>
            </a:p>
          </p:txBody>
        </p:sp>
        <p:sp>
          <p:nvSpPr>
            <p:cNvPr id="34" name="object 49">
              <a:extLst>
                <a:ext uri="{FF2B5EF4-FFF2-40B4-BE49-F238E27FC236}">
                  <a16:creationId xmlns:a16="http://schemas.microsoft.com/office/drawing/2014/main" id="{210E40D6-A171-9988-01C5-AEE5DFE0F463}"/>
                </a:ext>
              </a:extLst>
            </p:cNvPr>
            <p:cNvSpPr txBox="1"/>
            <p:nvPr userDrawn="1"/>
          </p:nvSpPr>
          <p:spPr>
            <a:xfrm>
              <a:off x="1250834" y="6507791"/>
              <a:ext cx="581385" cy="144911"/>
            </a:xfrm>
            <a:prstGeom prst="rect">
              <a:avLst/>
            </a:prstGeom>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Problem</a:t>
              </a:r>
              <a:endParaRPr sz="900">
                <a:latin typeface="Century Gothic"/>
                <a:cs typeface="Arial"/>
              </a:endParaRPr>
            </a:p>
          </p:txBody>
        </p:sp>
      </p:grpSp>
      <p:grpSp>
        <p:nvGrpSpPr>
          <p:cNvPr id="35" name="Group 34">
            <a:extLst>
              <a:ext uri="{FF2B5EF4-FFF2-40B4-BE49-F238E27FC236}">
                <a16:creationId xmlns:a16="http://schemas.microsoft.com/office/drawing/2014/main" id="{2EF1F54B-8197-F6E9-0C49-E5300FF5869C}"/>
              </a:ext>
            </a:extLst>
          </p:cNvPr>
          <p:cNvGrpSpPr/>
          <p:nvPr/>
        </p:nvGrpSpPr>
        <p:grpSpPr>
          <a:xfrm>
            <a:off x="9371956" y="6449145"/>
            <a:ext cx="1691640" cy="275081"/>
            <a:chOff x="9564996" y="6459305"/>
            <a:chExt cx="1691640" cy="275081"/>
          </a:xfrm>
          <a:solidFill>
            <a:schemeClr val="bg2"/>
          </a:solidFill>
        </p:grpSpPr>
        <p:sp>
          <p:nvSpPr>
            <p:cNvPr id="36" name="object 8">
              <a:extLst>
                <a:ext uri="{FF2B5EF4-FFF2-40B4-BE49-F238E27FC236}">
                  <a16:creationId xmlns:a16="http://schemas.microsoft.com/office/drawing/2014/main" id="{9FF04C9E-1738-F032-2F39-A596E95486FE}"/>
                </a:ext>
              </a:extLst>
            </p:cNvPr>
            <p:cNvSpPr/>
            <p:nvPr/>
          </p:nvSpPr>
          <p:spPr>
            <a:xfrm>
              <a:off x="9564996" y="6459305"/>
              <a:ext cx="1691640" cy="275081"/>
            </a:xfrm>
            <a:custGeom>
              <a:avLst/>
              <a:gdLst/>
              <a:ahLst/>
              <a:cxnLst/>
              <a:rect l="l" t="t" r="r" b="b"/>
              <a:pathLst>
                <a:path w="2005965" h="259079">
                  <a:moveTo>
                    <a:pt x="0" y="259080"/>
                  </a:moveTo>
                  <a:lnTo>
                    <a:pt x="2005583" y="259080"/>
                  </a:lnTo>
                  <a:lnTo>
                    <a:pt x="2005583" y="0"/>
                  </a:lnTo>
                  <a:lnTo>
                    <a:pt x="0" y="0"/>
                  </a:lnTo>
                  <a:lnTo>
                    <a:pt x="0" y="259080"/>
                  </a:lnTo>
                  <a:close/>
                </a:path>
              </a:pathLst>
            </a:custGeom>
            <a:grpFill/>
            <a:ln w="12700">
              <a:solidFill>
                <a:schemeClr val="tx1"/>
              </a:solidFill>
            </a:ln>
          </p:spPr>
          <p:txBody>
            <a:bodyPr wrap="square" lIns="0" tIns="0" rIns="0" bIns="0" rtlCol="0"/>
            <a:lstStyle/>
            <a:p>
              <a:endParaRPr>
                <a:latin typeface="Century Gothic"/>
              </a:endParaRPr>
            </a:p>
          </p:txBody>
        </p:sp>
        <p:sp>
          <p:nvSpPr>
            <p:cNvPr id="37" name="object 49">
              <a:extLst>
                <a:ext uri="{FF2B5EF4-FFF2-40B4-BE49-F238E27FC236}">
                  <a16:creationId xmlns:a16="http://schemas.microsoft.com/office/drawing/2014/main" id="{7FEDC7B9-76FB-CDCC-9FAE-FE802C006038}"/>
                </a:ext>
              </a:extLst>
            </p:cNvPr>
            <p:cNvSpPr txBox="1"/>
            <p:nvPr/>
          </p:nvSpPr>
          <p:spPr>
            <a:xfrm>
              <a:off x="9707490" y="6524390"/>
              <a:ext cx="1406653" cy="144911"/>
            </a:xfrm>
            <a:prstGeom prst="rect">
              <a:avLst/>
            </a:prstGeom>
            <a:grpFill/>
            <a:ln>
              <a:noFill/>
            </a:ln>
          </p:spPr>
          <p:txBody>
            <a:bodyPr vert="horz" wrap="square" lIns="0" tIns="6350" rIns="0" bIns="0" rtlCol="0">
              <a:spAutoFit/>
            </a:bodyPr>
            <a:lstStyle/>
            <a:p>
              <a:pPr marL="12700" algn="ctr">
                <a:lnSpc>
                  <a:spcPct val="100000"/>
                </a:lnSpc>
                <a:spcBef>
                  <a:spcPts val="50"/>
                </a:spcBef>
              </a:pPr>
              <a:r>
                <a:rPr lang="en-US" sz="900" spc="-20">
                  <a:latin typeface="Century Gothic"/>
                  <a:cs typeface="Arial"/>
                </a:rPr>
                <a:t>Appendix</a:t>
              </a:r>
              <a:endParaRPr sz="900">
                <a:latin typeface="Century Gothic"/>
                <a:cs typeface="Arial"/>
              </a:endParaRPr>
            </a:p>
          </p:txBody>
        </p:sp>
      </p:grpSp>
      <p:pic>
        <p:nvPicPr>
          <p:cNvPr id="38" name="Picture 37" descr="A map of a city&#10;&#10;Description automatically generated">
            <a:extLst>
              <a:ext uri="{FF2B5EF4-FFF2-40B4-BE49-F238E27FC236}">
                <a16:creationId xmlns:a16="http://schemas.microsoft.com/office/drawing/2014/main" id="{E93B78B5-856C-1752-2871-426884E5FCB8}"/>
              </a:ext>
            </a:extLst>
          </p:cNvPr>
          <p:cNvPicPr>
            <a:picLocks noChangeAspect="1"/>
          </p:cNvPicPr>
          <p:nvPr/>
        </p:nvPicPr>
        <p:blipFill rotWithShape="1">
          <a:blip r:embed="rId2"/>
          <a:srcRect l="5039" t="7210" r="4332" b="7064"/>
          <a:stretch/>
        </p:blipFill>
        <p:spPr>
          <a:xfrm>
            <a:off x="1714099" y="1121884"/>
            <a:ext cx="7702183" cy="5157129"/>
          </a:xfrm>
          <a:prstGeom prst="rect">
            <a:avLst/>
          </a:prstGeom>
        </p:spPr>
      </p:pic>
      <p:sp>
        <p:nvSpPr>
          <p:cNvPr id="39" name="object 6">
            <a:extLst>
              <a:ext uri="{FF2B5EF4-FFF2-40B4-BE49-F238E27FC236}">
                <a16:creationId xmlns:a16="http://schemas.microsoft.com/office/drawing/2014/main" id="{062E8D31-EBA0-CF79-98ED-7211C441A417}"/>
              </a:ext>
            </a:extLst>
          </p:cNvPr>
          <p:cNvSpPr txBox="1">
            <a:spLocks/>
          </p:cNvSpPr>
          <p:nvPr/>
        </p:nvSpPr>
        <p:spPr>
          <a:xfrm>
            <a:off x="394302" y="252123"/>
            <a:ext cx="6006497" cy="505267"/>
          </a:xfrm>
          <a:prstGeom prst="rect">
            <a:avLst/>
          </a:prstGeom>
        </p:spPr>
        <p:txBody>
          <a:bodyPr vert="horz" wrap="square" lIns="0" tIns="10668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8100" marR="5080" indent="-26034" algn="l">
              <a:lnSpc>
                <a:spcPts val="3070"/>
              </a:lnSpc>
              <a:spcBef>
                <a:spcPts val="840"/>
              </a:spcBef>
            </a:pPr>
            <a:r>
              <a:rPr lang="en-US" sz="3200" b="1" spc="-20" dirty="0">
                <a:latin typeface="Century Gothic"/>
                <a:ea typeface="Malgun Gothic" panose="020B0503020000020004" pitchFamily="34" charset="-127"/>
                <a:cs typeface="Arial" panose="020B0604020202020204" pitchFamily="34" charset="0"/>
              </a:rPr>
              <a:t>Full-Zoom Locational Analysis</a:t>
            </a:r>
            <a:endParaRPr lang="en-US" sz="3200" b="1" dirty="0">
              <a:latin typeface="Century Gothic"/>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1062217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8970A3BA44384892A8EBE2BBD8BD36" ma:contentTypeVersion="15" ma:contentTypeDescription="Create a new document." ma:contentTypeScope="" ma:versionID="50513d58699f596ecf65b6d878908a7f">
  <xsd:schema xmlns:xsd="http://www.w3.org/2001/XMLSchema" xmlns:xs="http://www.w3.org/2001/XMLSchema" xmlns:p="http://schemas.microsoft.com/office/2006/metadata/properties" xmlns:ns3="788e4a02-abdb-458a-9419-2002abc74c68" xmlns:ns4="f5581cb7-662f-4b6e-acff-0d09e0f03308" targetNamespace="http://schemas.microsoft.com/office/2006/metadata/properties" ma:root="true" ma:fieldsID="aac091848619385de105e0b5fe7bd984" ns3:_="" ns4:_="">
    <xsd:import namespace="788e4a02-abdb-458a-9419-2002abc74c68"/>
    <xsd:import namespace="f5581cb7-662f-4b6e-acff-0d09e0f033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LengthInSeconds" minOccurs="0"/>
                <xsd:element ref="ns4:_activity" minOccurs="0"/>
                <xsd:element ref="ns4:MediaServiceAutoTags" minOccurs="0"/>
                <xsd:element ref="ns4:MediaServiceGenerationTime" minOccurs="0"/>
                <xsd:element ref="ns4:MediaServiceEventHashCode" minOccurs="0"/>
                <xsd:element ref="ns4:MediaServiceObjectDetectorVersion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8e4a02-abdb-458a-9419-2002abc74c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581cb7-662f-4b6e-acff-0d09e0f033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5581cb7-662f-4b6e-acff-0d09e0f03308" xsi:nil="true"/>
  </documentManagement>
</p:properties>
</file>

<file path=customXml/itemProps1.xml><?xml version="1.0" encoding="utf-8"?>
<ds:datastoreItem xmlns:ds="http://schemas.openxmlformats.org/officeDocument/2006/customXml" ds:itemID="{744BD748-1E04-4128-9308-75D8AEABC1D6}">
  <ds:schemaRefs>
    <ds:schemaRef ds:uri="http://schemas.microsoft.com/sharepoint/v3/contenttype/forms"/>
  </ds:schemaRefs>
</ds:datastoreItem>
</file>

<file path=customXml/itemProps2.xml><?xml version="1.0" encoding="utf-8"?>
<ds:datastoreItem xmlns:ds="http://schemas.openxmlformats.org/officeDocument/2006/customXml" ds:itemID="{49F3CF0A-81ED-4437-84C2-890F6B5FED99}">
  <ds:schemaRefs>
    <ds:schemaRef ds:uri="788e4a02-abdb-458a-9419-2002abc74c68"/>
    <ds:schemaRef ds:uri="f5581cb7-662f-4b6e-acff-0d09e0f033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8F2C3A-6A8B-45BE-99C3-0ABB6A130F20}">
  <ds:schemaRef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f5581cb7-662f-4b6e-acff-0d09e0f03308"/>
    <ds:schemaRef ds:uri="788e4a02-abdb-458a-9419-2002abc74c68"/>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2247</Words>
  <Application>Microsoft Office PowerPoint</Application>
  <PresentationFormat>Widescreen</PresentationFormat>
  <Paragraphs>288</Paragraphs>
  <Slides>12</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Arial</vt:lpstr>
      <vt:lpstr>Calibri</vt:lpstr>
      <vt:lpstr>Calibri Light</vt:lpstr>
      <vt:lpstr>Century Gothic</vt:lpstr>
      <vt:lpstr>Office Theme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Sheth</dc:creator>
  <cp:lastModifiedBy>Sheth, Pranjal U</cp:lastModifiedBy>
  <cp:revision>1</cp:revision>
  <dcterms:created xsi:type="dcterms:W3CDTF">2023-08-26T03:52:10Z</dcterms:created>
  <dcterms:modified xsi:type="dcterms:W3CDTF">2023-08-27T15:23:44Z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0x010100858970A3BA44384892A8EBE2BBD8BD36</vt:lpwstr>
  </property>
</Properties>
</file>